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3" r:id="rId16"/>
    <p:sldId id="274" r:id="rId17"/>
    <p:sldId id="275" r:id="rId18"/>
    <p:sldId id="276" r:id="rId19"/>
    <p:sldId id="277" r:id="rId20"/>
    <p:sldId id="287" r:id="rId21"/>
    <p:sldId id="288" r:id="rId22"/>
    <p:sldId id="279" r:id="rId23"/>
    <p:sldId id="280" r:id="rId24"/>
    <p:sldId id="281" r:id="rId25"/>
    <p:sldId id="289"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5C2EEA3-FAAE-490D-A8B1-46347D20F868}" type="datetimeFigureOut">
              <a:rPr lang="en-US" smtClean="0"/>
              <a:t>7/22/2011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67FB6FB-BA60-4B5C-B03B-AE49953E826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C2EEA3-FAAE-490D-A8B1-46347D20F868}"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C2EEA3-FAAE-490D-A8B1-46347D20F868}"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C2EEA3-FAAE-490D-A8B1-46347D20F868}"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C2EEA3-FAAE-490D-A8B1-46347D20F868}" type="datetimeFigureOut">
              <a:rPr lang="en-US" smtClean="0"/>
              <a:t>7/22/2011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67FB6FB-BA60-4B5C-B03B-AE49953E82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C2EEA3-FAAE-490D-A8B1-46347D20F868}"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C2EEA3-FAAE-490D-A8B1-46347D20F868}" type="datetimeFigureOut">
              <a:rPr lang="en-US" smtClean="0"/>
              <a:t>7/22/2011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C2EEA3-FAAE-490D-A8B1-46347D20F868}" type="datetimeFigureOut">
              <a:rPr lang="en-US" smtClean="0"/>
              <a:t>7/22/2011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2EEA3-FAAE-490D-A8B1-46347D20F868}" type="datetimeFigureOut">
              <a:rPr lang="en-US" smtClean="0"/>
              <a:t>7/22/2011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C2EEA3-FAAE-490D-A8B1-46347D20F868}"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C2EEA3-FAAE-490D-A8B1-46347D20F868}" type="datetimeFigureOut">
              <a:rPr lang="en-US" smtClean="0"/>
              <a:t>7/22/2011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FB6FB-BA60-4B5C-B03B-AE49953E82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5C2EEA3-FAAE-490D-A8B1-46347D20F868}" type="datetimeFigureOut">
              <a:rPr lang="en-US" smtClean="0"/>
              <a:t>7/22/2011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7FB6FB-BA60-4B5C-B03B-AE49953E826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1.bp.blogspot.com/_dOJGn2J-VHg/TL72ofiTnoI/AAAAAAAAApE/cSiGKBLuhII/s320/graduated_cylinder_of_vinegar.jpg" TargetMode="External"/><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logster.com/media/2/5/33/80/5338009.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Unit 1 - Introduction to Matter</a:t>
            </a:r>
            <a:br>
              <a:rPr lang="en-US" dirty="0" smtClean="0"/>
            </a:br>
            <a:endParaRPr lang="en-US" dirty="0"/>
          </a:p>
        </p:txBody>
      </p:sp>
      <p:sp>
        <p:nvSpPr>
          <p:cNvPr id="3" name="Subtitle 2"/>
          <p:cNvSpPr>
            <a:spLocks noGrp="1"/>
          </p:cNvSpPr>
          <p:nvPr>
            <p:ph type="subTitle" idx="1"/>
          </p:nvPr>
        </p:nvSpPr>
        <p:spPr/>
        <p:txBody>
          <a:bodyPr/>
          <a:lstStyle/>
          <a:p>
            <a:r>
              <a:rPr lang="en-US" dirty="0" smtClean="0"/>
              <a:t>Chapter 1  - The World of Physical Science</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Scientific Method</a:t>
            </a:r>
            <a:endParaRPr lang="en-US" dirty="0"/>
          </a:p>
        </p:txBody>
      </p:sp>
      <p:sp>
        <p:nvSpPr>
          <p:cNvPr id="3" name="Content Placeholder 2"/>
          <p:cNvSpPr>
            <a:spLocks noGrp="1"/>
          </p:cNvSpPr>
          <p:nvPr>
            <p:ph idx="1"/>
          </p:nvPr>
        </p:nvSpPr>
        <p:spPr/>
        <p:txBody>
          <a:bodyPr/>
          <a:lstStyle/>
          <a:p>
            <a:r>
              <a:rPr lang="en-US" dirty="0" smtClean="0"/>
              <a:t>Ask a question</a:t>
            </a:r>
          </a:p>
          <a:p>
            <a:r>
              <a:rPr lang="en-US" dirty="0" smtClean="0"/>
              <a:t>Form a hypothesis</a:t>
            </a:r>
          </a:p>
          <a:p>
            <a:r>
              <a:rPr lang="en-US" dirty="0" smtClean="0"/>
              <a:t>Test the hypothesis</a:t>
            </a:r>
          </a:p>
          <a:p>
            <a:r>
              <a:rPr lang="en-US" dirty="0" smtClean="0"/>
              <a:t>Analyze the results</a:t>
            </a:r>
          </a:p>
          <a:p>
            <a:r>
              <a:rPr lang="en-US" dirty="0" smtClean="0"/>
              <a:t>Draw Conclusions</a:t>
            </a:r>
          </a:p>
          <a:p>
            <a:r>
              <a:rPr lang="en-US" dirty="0" smtClean="0"/>
              <a:t>Communicate Results</a:t>
            </a:r>
            <a:endParaRPr lang="en-US" dirty="0"/>
          </a:p>
        </p:txBody>
      </p:sp>
      <p:pic>
        <p:nvPicPr>
          <p:cNvPr id="4" name="Picture 2" descr="http://www.sciencebuddies.org/science-fair-projects/overview_scientific_method2.gif"/>
          <p:cNvPicPr>
            <a:picLocks noChangeAspect="1" noChangeArrowheads="1"/>
          </p:cNvPicPr>
          <p:nvPr/>
        </p:nvPicPr>
        <p:blipFill>
          <a:blip r:embed="rId2" cstate="print"/>
          <a:srcRect/>
          <a:stretch>
            <a:fillRect/>
          </a:stretch>
        </p:blipFill>
        <p:spPr bwMode="auto">
          <a:xfrm>
            <a:off x="4705131" y="1524000"/>
            <a:ext cx="4438869" cy="5334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pPr lvl="0"/>
            <a:r>
              <a:rPr lang="en-US" dirty="0" smtClean="0"/>
              <a:t>Scientific Laws – </a:t>
            </a:r>
            <a:br>
              <a:rPr lang="en-US" dirty="0" smtClean="0"/>
            </a:br>
            <a:endParaRPr lang="en-US" dirty="0"/>
          </a:p>
        </p:txBody>
      </p:sp>
      <p:sp>
        <p:nvSpPr>
          <p:cNvPr id="3" name="Content Placeholder 2"/>
          <p:cNvSpPr>
            <a:spLocks noGrp="1"/>
          </p:cNvSpPr>
          <p:nvPr>
            <p:ph idx="1"/>
          </p:nvPr>
        </p:nvSpPr>
        <p:spPr>
          <a:xfrm>
            <a:off x="457200" y="1295400"/>
            <a:ext cx="8229600" cy="5013960"/>
          </a:xfrm>
        </p:spPr>
        <p:txBody>
          <a:bodyPr>
            <a:normAutofit lnSpcReduction="10000"/>
          </a:bodyPr>
          <a:lstStyle/>
          <a:p>
            <a:pPr lvl="1"/>
            <a:r>
              <a:rPr lang="en-US" dirty="0" smtClean="0"/>
              <a:t>Theories </a:t>
            </a:r>
            <a:r>
              <a:rPr lang="en-US" dirty="0" smtClean="0"/>
              <a:t>– unifying explanation for a broad range of hypotheses and observations that have been supported by testing</a:t>
            </a:r>
          </a:p>
          <a:p>
            <a:pPr lvl="2"/>
            <a:r>
              <a:rPr lang="en-US" sz="2400" dirty="0" smtClean="0"/>
              <a:t>More complex than a hypothesis which is an educated guess</a:t>
            </a:r>
          </a:p>
          <a:p>
            <a:pPr lvl="2"/>
            <a:r>
              <a:rPr lang="en-US" sz="2400" dirty="0" smtClean="0"/>
              <a:t>Theories can be changed based on new observations</a:t>
            </a:r>
          </a:p>
          <a:p>
            <a:pPr lvl="1"/>
            <a:r>
              <a:rPr lang="en-US" dirty="0" smtClean="0"/>
              <a:t>Laws – laws are more concrete and are based on many experiments.</a:t>
            </a:r>
          </a:p>
          <a:p>
            <a:pPr lvl="2"/>
            <a:r>
              <a:rPr lang="en-US" sz="2400" dirty="0" smtClean="0"/>
              <a:t>Laws tell you what happens not why something happens.</a:t>
            </a:r>
          </a:p>
          <a:p>
            <a:pPr lvl="2"/>
            <a:r>
              <a:rPr lang="en-US" sz="2400" dirty="0" smtClean="0"/>
              <a:t>Laws tell you that you can expect the same thing to happen again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3 – Using Models in Physical Science</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What is a Model? – representation of an object or system</a:t>
            </a:r>
          </a:p>
          <a:p>
            <a:pPr lvl="1"/>
            <a:r>
              <a:rPr lang="en-US" dirty="0" smtClean="0"/>
              <a:t>Used for making predictions and explaining observations</a:t>
            </a:r>
          </a:p>
          <a:p>
            <a:pPr lvl="1"/>
            <a:r>
              <a:rPr lang="en-US" dirty="0" smtClean="0"/>
              <a:t>Easy to make and can be tested without building the real thing.  Saves time and money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600" dirty="0" smtClean="0">
                <a:solidFill>
                  <a:schemeClr val="tx1"/>
                </a:solidFill>
              </a:rPr>
              <a:t>Three Major Types of Models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2"/>
            <a:r>
              <a:rPr lang="en-US" sz="2400" dirty="0" smtClean="0"/>
              <a:t>Physical </a:t>
            </a:r>
            <a:r>
              <a:rPr lang="en-US" sz="2400" dirty="0" smtClean="0"/>
              <a:t>models are models you can touch (airplanes)</a:t>
            </a:r>
          </a:p>
          <a:p>
            <a:pPr lvl="2"/>
            <a:r>
              <a:rPr lang="en-US" sz="2400" dirty="0" smtClean="0"/>
              <a:t>Mathematical Models are made up of equations and data (weather)</a:t>
            </a:r>
          </a:p>
          <a:p>
            <a:pPr lvl="2"/>
            <a:r>
              <a:rPr lang="en-US" sz="2400" dirty="0" smtClean="0"/>
              <a:t>Conceptual Models are systems of ideas in the form of theories</a:t>
            </a:r>
          </a:p>
          <a:p>
            <a:r>
              <a:rPr lang="en-US" dirty="0" smtClean="0"/>
              <a:t>Theories are an explanation for hypotheses and observations that have been supported by testing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airplane</a:t>
            </a:r>
            <a:endParaRPr lang="en-US" dirty="0"/>
          </a:p>
        </p:txBody>
      </p:sp>
      <p:sp>
        <p:nvSpPr>
          <p:cNvPr id="3" name="Content Placeholder 2"/>
          <p:cNvSpPr>
            <a:spLocks noGrp="1"/>
          </p:cNvSpPr>
          <p:nvPr>
            <p:ph idx="1"/>
          </p:nvPr>
        </p:nvSpPr>
        <p:spPr/>
        <p:txBody>
          <a:bodyPr/>
          <a:lstStyle/>
          <a:p>
            <a:endParaRPr lang="en-US" dirty="0"/>
          </a:p>
        </p:txBody>
      </p:sp>
      <p:pic>
        <p:nvPicPr>
          <p:cNvPr id="40962" name="Picture 2" descr="http://www.kth.se/polopoly_fs/1.151505!/image/swing2sm.jpg"/>
          <p:cNvPicPr>
            <a:picLocks noChangeAspect="1" noChangeArrowheads="1"/>
          </p:cNvPicPr>
          <p:nvPr/>
        </p:nvPicPr>
        <p:blipFill>
          <a:blip r:embed="rId2" cstate="print"/>
          <a:srcRect/>
          <a:stretch>
            <a:fillRect/>
          </a:stretch>
        </p:blipFill>
        <p:spPr bwMode="auto">
          <a:xfrm>
            <a:off x="0" y="1676400"/>
            <a:ext cx="9190008" cy="5181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5842" name="Picture 2" descr="http://image.absoluteastronomy.com/images/encyclopediaimages/n/na/nam_500_mb.png"/>
          <p:cNvPicPr>
            <a:picLocks noChangeAspect="1" noChangeArrowheads="1"/>
          </p:cNvPicPr>
          <p:nvPr/>
        </p:nvPicPr>
        <p:blipFill>
          <a:blip r:embed="rId2" cstate="print"/>
          <a:srcRect/>
          <a:stretch>
            <a:fillRect/>
          </a:stretch>
        </p:blipFill>
        <p:spPr bwMode="auto">
          <a:xfrm>
            <a:off x="381000" y="285750"/>
            <a:ext cx="8534400" cy="6400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Behavior</a:t>
            </a:r>
            <a:endParaRPr lang="en-US" dirty="0"/>
          </a:p>
        </p:txBody>
      </p:sp>
      <p:sp>
        <p:nvSpPr>
          <p:cNvPr id="3" name="Content Placeholder 2"/>
          <p:cNvSpPr>
            <a:spLocks noGrp="1"/>
          </p:cNvSpPr>
          <p:nvPr>
            <p:ph idx="1"/>
          </p:nvPr>
        </p:nvSpPr>
        <p:spPr/>
        <p:txBody>
          <a:bodyPr/>
          <a:lstStyle/>
          <a:p>
            <a:endParaRPr lang="en-US" dirty="0"/>
          </a:p>
        </p:txBody>
      </p:sp>
      <p:pic>
        <p:nvPicPr>
          <p:cNvPr id="34818" name="Picture 2" descr="http://www.emeraldinsight.com/content_images/fig/2630270307002.png"/>
          <p:cNvPicPr>
            <a:picLocks noChangeAspect="1" noChangeArrowheads="1"/>
          </p:cNvPicPr>
          <p:nvPr/>
        </p:nvPicPr>
        <p:blipFill>
          <a:blip r:embed="rId2" cstate="print"/>
          <a:srcRect/>
          <a:stretch>
            <a:fillRect/>
          </a:stretch>
        </p:blipFill>
        <p:spPr bwMode="auto">
          <a:xfrm>
            <a:off x="0" y="1676400"/>
            <a:ext cx="9010481" cy="5181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4 – Measurement and Safety</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SI system </a:t>
            </a:r>
          </a:p>
          <a:p>
            <a:pPr lvl="1"/>
            <a:r>
              <a:rPr lang="en-US" dirty="0" smtClean="0"/>
              <a:t>Most countries all over the world use the SI system –EXCEPT the USA</a:t>
            </a:r>
          </a:p>
          <a:p>
            <a:pPr lvl="1"/>
            <a:r>
              <a:rPr lang="en-US" dirty="0" smtClean="0"/>
              <a:t>Scientists use the SI system so calculations can be used by others around the world</a:t>
            </a:r>
          </a:p>
          <a:p>
            <a:pPr lvl="1"/>
            <a:r>
              <a:rPr lang="en-US" dirty="0" smtClean="0"/>
              <a:t>Based on the number ten just like money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System</a:t>
            </a:r>
            <a:endParaRPr lang="en-US" dirty="0"/>
          </a:p>
        </p:txBody>
      </p:sp>
      <p:sp>
        <p:nvSpPr>
          <p:cNvPr id="3" name="Content Placeholder 2"/>
          <p:cNvSpPr>
            <a:spLocks noGrp="1"/>
          </p:cNvSpPr>
          <p:nvPr>
            <p:ph idx="1"/>
          </p:nvPr>
        </p:nvSpPr>
        <p:spPr/>
        <p:txBody>
          <a:bodyPr/>
          <a:lstStyle/>
          <a:p>
            <a:pPr lvl="0"/>
            <a:r>
              <a:rPr lang="en-US" dirty="0" smtClean="0"/>
              <a:t>Measuring Length </a:t>
            </a:r>
          </a:p>
          <a:p>
            <a:pPr lvl="1"/>
            <a:r>
              <a:rPr lang="en-US" dirty="0" smtClean="0"/>
              <a:t>Basic unit for measuring length is a meter (m)</a:t>
            </a:r>
          </a:p>
          <a:p>
            <a:pPr lvl="1"/>
            <a:r>
              <a:rPr lang="en-US" dirty="0" smtClean="0"/>
              <a:t>Bigger  units such as kilometers</a:t>
            </a:r>
          </a:p>
          <a:p>
            <a:pPr lvl="1"/>
            <a:r>
              <a:rPr lang="en-US" dirty="0" smtClean="0"/>
              <a:t>Smaller units such as centimeters </a:t>
            </a:r>
          </a:p>
          <a:p>
            <a:endParaRPr lang="en-US" dirty="0"/>
          </a:p>
        </p:txBody>
      </p:sp>
      <p:pic>
        <p:nvPicPr>
          <p:cNvPr id="4" name="Picture 2" descr="http://wps.prenhall.com/wps/media/objects/165/169061/GIFS/table1.5.gif"/>
          <p:cNvPicPr>
            <a:picLocks noChangeAspect="1" noChangeArrowheads="1"/>
          </p:cNvPicPr>
          <p:nvPr/>
        </p:nvPicPr>
        <p:blipFill>
          <a:blip r:embed="rId2" cstate="print"/>
          <a:srcRect/>
          <a:stretch>
            <a:fillRect/>
          </a:stretch>
        </p:blipFill>
        <p:spPr bwMode="auto">
          <a:xfrm>
            <a:off x="1143000" y="3429000"/>
            <a:ext cx="7290758" cy="3429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System</a:t>
            </a:r>
            <a:endParaRPr lang="en-US" dirty="0"/>
          </a:p>
        </p:txBody>
      </p:sp>
      <p:sp>
        <p:nvSpPr>
          <p:cNvPr id="3" name="Content Placeholder 2"/>
          <p:cNvSpPr>
            <a:spLocks noGrp="1"/>
          </p:cNvSpPr>
          <p:nvPr>
            <p:ph idx="1"/>
          </p:nvPr>
        </p:nvSpPr>
        <p:spPr/>
        <p:txBody>
          <a:bodyPr/>
          <a:lstStyle/>
          <a:p>
            <a:pPr lvl="0"/>
            <a:r>
              <a:rPr lang="en-US" dirty="0" smtClean="0"/>
              <a:t>Measuring Volume </a:t>
            </a:r>
          </a:p>
          <a:p>
            <a:pPr lvl="1"/>
            <a:r>
              <a:rPr lang="en-US" dirty="0" smtClean="0"/>
              <a:t>Volume is the amount of space something occupies – based on the meter</a:t>
            </a:r>
          </a:p>
          <a:p>
            <a:pPr lvl="1"/>
            <a:r>
              <a:rPr lang="en-US" dirty="0" smtClean="0"/>
              <a:t>Basic unit of measurement is the Liter (L) for liquid</a:t>
            </a:r>
          </a:p>
          <a:p>
            <a:pPr lvl="1"/>
            <a:r>
              <a:rPr lang="en-US" dirty="0" smtClean="0"/>
              <a:t>A cubic meter (m^3)  is equal to 1000 L.  That means that  1,000 L of liquid would fit into a box that was 1 meter on each side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 – Exploring Physical Science</a:t>
            </a:r>
            <a:endParaRPr lang="en-US" dirty="0"/>
          </a:p>
        </p:txBody>
      </p:sp>
      <p:sp>
        <p:nvSpPr>
          <p:cNvPr id="3" name="Content Placeholder 2"/>
          <p:cNvSpPr>
            <a:spLocks noGrp="1"/>
          </p:cNvSpPr>
          <p:nvPr>
            <p:ph idx="1"/>
          </p:nvPr>
        </p:nvSpPr>
        <p:spPr/>
        <p:txBody>
          <a:bodyPr/>
          <a:lstStyle/>
          <a:p>
            <a:pPr lvl="0"/>
            <a:r>
              <a:rPr lang="en-US" dirty="0" smtClean="0"/>
              <a:t>Physical Science – Study of matter and energy.</a:t>
            </a:r>
          </a:p>
          <a:p>
            <a:pPr lvl="0"/>
            <a:r>
              <a:rPr lang="en-US" dirty="0" smtClean="0"/>
              <a:t>Chemistry – studying all forms of matter and how they interact</a:t>
            </a:r>
          </a:p>
          <a:p>
            <a:pPr lvl="0"/>
            <a:r>
              <a:rPr lang="en-US" dirty="0" smtClean="0"/>
              <a:t>Physics – Like chemistry physics deals with matter but unlike chemistry physics is mostly concerned with energy and how it affects matter</a:t>
            </a:r>
          </a:p>
          <a:p>
            <a:pPr lvl="0"/>
            <a:r>
              <a:rPr lang="en-US" dirty="0" smtClean="0"/>
              <a:t>Physical Science is all around you (p. 9)</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Volume</a:t>
            </a:r>
            <a:endParaRPr lang="en-US" dirty="0"/>
          </a:p>
        </p:txBody>
      </p:sp>
      <p:sp>
        <p:nvSpPr>
          <p:cNvPr id="8" name="Text Placeholder 7"/>
          <p:cNvSpPr>
            <a:spLocks noGrp="1"/>
          </p:cNvSpPr>
          <p:nvPr>
            <p:ph type="body" idx="2"/>
          </p:nvPr>
        </p:nvSpPr>
        <p:spPr/>
        <p:txBody>
          <a:bodyPr/>
          <a:lstStyle/>
          <a:p>
            <a:r>
              <a:rPr lang="en-US" dirty="0" smtClean="0"/>
              <a:t>Volume is the amount of space something occupies – based on the meter</a:t>
            </a:r>
          </a:p>
          <a:p>
            <a:r>
              <a:rPr lang="en-US" dirty="0" smtClean="0"/>
              <a:t>Basic unit of measurement is the Liter (L) for liquid</a:t>
            </a:r>
          </a:p>
          <a:p>
            <a:endParaRPr lang="en-US" dirty="0" smtClean="0"/>
          </a:p>
          <a:p>
            <a:r>
              <a:rPr lang="en-US" dirty="0" smtClean="0"/>
              <a:t>A cubic meter (m^3)  is equal to 1000 L.  That means that  1,000 L of liquid would fit into a box that was 1 meter on each side</a:t>
            </a:r>
          </a:p>
          <a:p>
            <a:endParaRPr lang="en-US" dirty="0"/>
          </a:p>
        </p:txBody>
      </p:sp>
      <p:sp>
        <p:nvSpPr>
          <p:cNvPr id="3" name="Content Placeholder 2"/>
          <p:cNvSpPr>
            <a:spLocks noGrp="1"/>
          </p:cNvSpPr>
          <p:nvPr>
            <p:ph sz="half" idx="1"/>
          </p:nvPr>
        </p:nvSpPr>
        <p:spPr/>
        <p:txBody>
          <a:bodyPr/>
          <a:lstStyle/>
          <a:p>
            <a:endParaRPr lang="en-US" dirty="0"/>
          </a:p>
        </p:txBody>
      </p:sp>
      <p:pic>
        <p:nvPicPr>
          <p:cNvPr id="44034" name="Picture 2" descr="http://images.flatworldknowledge.com/ballgob/ballgob-fig01_010.jpg"/>
          <p:cNvPicPr>
            <a:picLocks noChangeAspect="1" noChangeArrowheads="1"/>
          </p:cNvPicPr>
          <p:nvPr/>
        </p:nvPicPr>
        <p:blipFill>
          <a:blip r:embed="rId2" cstate="print"/>
          <a:srcRect/>
          <a:stretch>
            <a:fillRect/>
          </a:stretch>
        </p:blipFill>
        <p:spPr bwMode="auto">
          <a:xfrm>
            <a:off x="3505200" y="1447801"/>
            <a:ext cx="5638800" cy="5410200"/>
          </a:xfrm>
          <a:prstGeom prst="rect">
            <a:avLst/>
          </a:prstGeom>
          <a:noFill/>
        </p:spPr>
      </p:pic>
      <p:pic>
        <p:nvPicPr>
          <p:cNvPr id="44036" name="Picture 4" descr="See full size image">
            <a:hlinkClick r:id="rId3"/>
          </p:cNvPr>
          <p:cNvPicPr>
            <a:picLocks noChangeAspect="1" noChangeArrowheads="1"/>
          </p:cNvPicPr>
          <p:nvPr/>
        </p:nvPicPr>
        <p:blipFill>
          <a:blip r:embed="rId4" cstate="print"/>
          <a:srcRect/>
          <a:stretch>
            <a:fillRect/>
          </a:stretch>
        </p:blipFill>
        <p:spPr bwMode="auto">
          <a:xfrm>
            <a:off x="838200" y="4572000"/>
            <a:ext cx="2022228" cy="1371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Volume</a:t>
            </a:r>
            <a:endParaRPr lang="en-US" dirty="0"/>
          </a:p>
        </p:txBody>
      </p:sp>
      <p:sp>
        <p:nvSpPr>
          <p:cNvPr id="4" name="Content Placeholder 3"/>
          <p:cNvSpPr>
            <a:spLocks noGrp="1"/>
          </p:cNvSpPr>
          <p:nvPr>
            <p:ph sz="half" idx="1"/>
          </p:nvPr>
        </p:nvSpPr>
        <p:spPr>
          <a:xfrm>
            <a:off x="0" y="1600200"/>
            <a:ext cx="4495800" cy="5257800"/>
          </a:xfrm>
        </p:spPr>
        <p:txBody>
          <a:bodyPr>
            <a:normAutofit fontScale="77500" lnSpcReduction="20000"/>
          </a:bodyPr>
          <a:lstStyle/>
          <a:p>
            <a:r>
              <a:rPr lang="en-US" dirty="0" smtClean="0"/>
              <a:t>Take a look at the picture of the graduated cylinders on the left. (You might have noticed that the graduated cylinders are measuring in cm</a:t>
            </a:r>
            <a:r>
              <a:rPr lang="en-US" baseline="30000" dirty="0" smtClean="0"/>
              <a:t>3</a:t>
            </a:r>
            <a:r>
              <a:rPr lang="en-US" dirty="0" smtClean="0"/>
              <a:t>. It actually doesn't make a difference because 1 cm</a:t>
            </a:r>
            <a:r>
              <a:rPr lang="en-US" baseline="30000" dirty="0" smtClean="0"/>
              <a:t>3</a:t>
            </a:r>
            <a:r>
              <a:rPr lang="en-US" dirty="0" smtClean="0"/>
              <a:t> is equal to 1 </a:t>
            </a:r>
            <a:r>
              <a:rPr lang="en-US" dirty="0" err="1" smtClean="0"/>
              <a:t>mL.</a:t>
            </a:r>
            <a:r>
              <a:rPr lang="en-US" dirty="0" smtClean="0"/>
              <a:t> It is just like using a graduated cylinder that has 500 </a:t>
            </a:r>
            <a:r>
              <a:rPr lang="en-US" dirty="0" err="1" smtClean="0"/>
              <a:t>mL.</a:t>
            </a:r>
            <a:r>
              <a:rPr lang="en-US" dirty="0" smtClean="0"/>
              <a:t>)</a:t>
            </a:r>
          </a:p>
          <a:p>
            <a:r>
              <a:rPr lang="en-US" dirty="0" smtClean="0"/>
              <a:t>The cylinder starts with 200 cm</a:t>
            </a:r>
            <a:r>
              <a:rPr lang="en-US" baseline="30000" dirty="0" smtClean="0"/>
              <a:t>3</a:t>
            </a:r>
            <a:r>
              <a:rPr lang="en-US" dirty="0" smtClean="0"/>
              <a:t> of water.</a:t>
            </a:r>
          </a:p>
          <a:p>
            <a:r>
              <a:rPr lang="en-US" dirty="0" smtClean="0"/>
              <a:t>When the rock is dropped in, the volume goes to approximately 270 cm</a:t>
            </a:r>
            <a:r>
              <a:rPr lang="en-US" baseline="30000" dirty="0" smtClean="0"/>
              <a:t>3</a:t>
            </a:r>
            <a:r>
              <a:rPr lang="en-US" dirty="0" smtClean="0"/>
              <a:t>.</a:t>
            </a:r>
          </a:p>
          <a:p>
            <a:r>
              <a:rPr lang="en-US" dirty="0" smtClean="0"/>
              <a:t>If you subtract 200 </a:t>
            </a:r>
            <a:r>
              <a:rPr lang="en-US" dirty="0" err="1" smtClean="0"/>
              <a:t>mL</a:t>
            </a:r>
            <a:r>
              <a:rPr lang="en-US" dirty="0" smtClean="0"/>
              <a:t> from 270 cm</a:t>
            </a:r>
            <a:r>
              <a:rPr lang="en-US" baseline="30000" dirty="0" smtClean="0"/>
              <a:t>3</a:t>
            </a:r>
            <a:r>
              <a:rPr lang="en-US" dirty="0" smtClean="0"/>
              <a:t> you get 70 cm</a:t>
            </a:r>
            <a:r>
              <a:rPr lang="en-US" baseline="30000" dirty="0" smtClean="0"/>
              <a:t>3</a:t>
            </a:r>
            <a:r>
              <a:rPr lang="en-US" dirty="0" smtClean="0"/>
              <a:t>.</a:t>
            </a:r>
          </a:p>
          <a:p>
            <a:r>
              <a:rPr lang="en-US" dirty="0" smtClean="0"/>
              <a:t>So the volume of the rock is 70 cm</a:t>
            </a:r>
            <a:r>
              <a:rPr lang="en-US" baseline="30000" dirty="0" smtClean="0"/>
              <a:t>3</a:t>
            </a:r>
            <a:endParaRPr lang="en-US" dirty="0" smtClean="0"/>
          </a:p>
          <a:p>
            <a:endParaRPr lang="en-US" dirty="0"/>
          </a:p>
        </p:txBody>
      </p:sp>
      <p:sp>
        <p:nvSpPr>
          <p:cNvPr id="5" name="Content Placeholder 4"/>
          <p:cNvSpPr>
            <a:spLocks noGrp="1"/>
          </p:cNvSpPr>
          <p:nvPr>
            <p:ph sz="half" idx="2"/>
          </p:nvPr>
        </p:nvSpPr>
        <p:spPr/>
        <p:txBody>
          <a:bodyPr>
            <a:normAutofit fontScale="77500" lnSpcReduction="20000"/>
          </a:bodyPr>
          <a:lstStyle/>
          <a:p>
            <a:endParaRPr lang="en-US"/>
          </a:p>
        </p:txBody>
      </p:sp>
      <p:pic>
        <p:nvPicPr>
          <p:cNvPr id="49154" name="Picture 2" descr="two graduated cylinders, one with 200 centimeters cubed of water and another with a rock and water at 270 centimeters cubed"/>
          <p:cNvPicPr>
            <a:picLocks noChangeAspect="1" noChangeArrowheads="1"/>
          </p:cNvPicPr>
          <p:nvPr/>
        </p:nvPicPr>
        <p:blipFill>
          <a:blip r:embed="rId2" cstate="print"/>
          <a:srcRect/>
          <a:stretch>
            <a:fillRect/>
          </a:stretch>
        </p:blipFill>
        <p:spPr bwMode="auto">
          <a:xfrm>
            <a:off x="4724400" y="1302869"/>
            <a:ext cx="4419600" cy="555513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System</a:t>
            </a:r>
            <a:endParaRPr lang="en-US" dirty="0"/>
          </a:p>
        </p:txBody>
      </p:sp>
      <p:sp>
        <p:nvSpPr>
          <p:cNvPr id="3" name="Content Placeholder 2"/>
          <p:cNvSpPr>
            <a:spLocks noGrp="1"/>
          </p:cNvSpPr>
          <p:nvPr>
            <p:ph idx="1"/>
          </p:nvPr>
        </p:nvSpPr>
        <p:spPr/>
        <p:txBody>
          <a:bodyPr/>
          <a:lstStyle/>
          <a:p>
            <a:pPr lvl="0"/>
            <a:r>
              <a:rPr lang="en-US" dirty="0" smtClean="0"/>
              <a:t>Measuring the Volume of Solids </a:t>
            </a:r>
          </a:p>
          <a:p>
            <a:pPr lvl="1"/>
            <a:r>
              <a:rPr lang="en-US" dirty="0" smtClean="0"/>
              <a:t>Volume of a large solid is measured in cubic meters (m</a:t>
            </a:r>
            <a:r>
              <a:rPr lang="en-US" baseline="30000" dirty="0" smtClean="0"/>
              <a:t>3</a:t>
            </a:r>
            <a:r>
              <a:rPr lang="en-US" dirty="0" smtClean="0"/>
              <a:t>)</a:t>
            </a:r>
          </a:p>
          <a:p>
            <a:pPr lvl="1"/>
            <a:r>
              <a:rPr lang="en-US" dirty="0" smtClean="0"/>
              <a:t>Normally volume = length x width x height</a:t>
            </a:r>
          </a:p>
          <a:p>
            <a:pPr lvl="1"/>
            <a:r>
              <a:rPr lang="en-US" dirty="0" smtClean="0"/>
              <a:t>For odd shaped objects use the “fat man in the bathtub approach”</a:t>
            </a:r>
          </a:p>
          <a:p>
            <a:pPr lvl="2"/>
            <a:r>
              <a:rPr lang="en-US" sz="2400" dirty="0" smtClean="0"/>
              <a:t>How much water does the object displace</a:t>
            </a:r>
          </a:p>
          <a:p>
            <a:pPr lvl="2"/>
            <a:r>
              <a:rPr lang="en-US" sz="2400" dirty="0" smtClean="0"/>
              <a:t>1 </a:t>
            </a:r>
            <a:r>
              <a:rPr lang="en-US" sz="2400" dirty="0" err="1" smtClean="0"/>
              <a:t>mL</a:t>
            </a:r>
            <a:r>
              <a:rPr lang="en-US" sz="2400" dirty="0" smtClean="0"/>
              <a:t> = 1 cm</a:t>
            </a:r>
            <a:r>
              <a:rPr lang="en-US" sz="2400" baseline="30000" dirty="0" smtClean="0"/>
              <a:t>3</a:t>
            </a:r>
            <a:r>
              <a:rPr lang="en-US" sz="2400" dirty="0" smtClean="0"/>
              <a: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System</a:t>
            </a:r>
            <a:endParaRPr lang="en-US" dirty="0"/>
          </a:p>
        </p:txBody>
      </p:sp>
      <p:sp>
        <p:nvSpPr>
          <p:cNvPr id="3" name="Content Placeholder 2"/>
          <p:cNvSpPr>
            <a:spLocks noGrp="1"/>
          </p:cNvSpPr>
          <p:nvPr>
            <p:ph idx="1"/>
          </p:nvPr>
        </p:nvSpPr>
        <p:spPr/>
        <p:txBody>
          <a:bodyPr/>
          <a:lstStyle/>
          <a:p>
            <a:pPr lvl="0"/>
            <a:r>
              <a:rPr lang="en-US" dirty="0" smtClean="0"/>
              <a:t>Mass </a:t>
            </a:r>
          </a:p>
          <a:p>
            <a:pPr lvl="1"/>
            <a:r>
              <a:rPr lang="en-US" dirty="0" smtClean="0"/>
              <a:t>Mass is the amount of matter something is made of.</a:t>
            </a:r>
          </a:p>
          <a:p>
            <a:pPr lvl="1"/>
            <a:r>
              <a:rPr lang="en-US" dirty="0" smtClean="0"/>
              <a:t>Basic unit of measurement is kilogram (kg)</a:t>
            </a:r>
          </a:p>
          <a:p>
            <a:pPr lvl="1"/>
            <a:r>
              <a:rPr lang="en-US" dirty="0" smtClean="0"/>
              <a:t>Larger things are measured in metric tons such as ships</a:t>
            </a:r>
          </a:p>
          <a:p>
            <a:pPr lvl="1"/>
            <a:r>
              <a:rPr lang="en-US" dirty="0" smtClean="0"/>
              <a:t>Smaller things measured in grams such as a peach</a:t>
            </a:r>
          </a:p>
          <a:p>
            <a:pPr lvl="1"/>
            <a:r>
              <a:rPr lang="en-US" dirty="0" smtClean="0"/>
              <a:t>Remember mass is not weight!!  Weight will change on Mars but mass will stay the same.</a:t>
            </a:r>
          </a:p>
          <a:p>
            <a:pPr lvl="2"/>
            <a:r>
              <a:rPr lang="en-US" sz="2400" dirty="0" smtClean="0"/>
              <a:t>Weight is the measure of gravitational force between two objects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System</a:t>
            </a:r>
            <a:endParaRPr lang="en-US" dirty="0"/>
          </a:p>
        </p:txBody>
      </p:sp>
      <p:sp>
        <p:nvSpPr>
          <p:cNvPr id="3" name="Content Placeholder 2"/>
          <p:cNvSpPr>
            <a:spLocks noGrp="1"/>
          </p:cNvSpPr>
          <p:nvPr>
            <p:ph idx="1"/>
          </p:nvPr>
        </p:nvSpPr>
        <p:spPr/>
        <p:txBody>
          <a:bodyPr/>
          <a:lstStyle/>
          <a:p>
            <a:pPr lvl="0"/>
            <a:r>
              <a:rPr lang="en-US" dirty="0" smtClean="0"/>
              <a:t>Temperature </a:t>
            </a:r>
          </a:p>
          <a:p>
            <a:pPr lvl="1"/>
            <a:r>
              <a:rPr lang="en-US" dirty="0" smtClean="0"/>
              <a:t>Temperature is the measure of how hot or cold something is</a:t>
            </a:r>
          </a:p>
          <a:p>
            <a:pPr lvl="1"/>
            <a:r>
              <a:rPr lang="en-US" dirty="0" smtClean="0"/>
              <a:t>Basic unit of measurement is Kelvin</a:t>
            </a:r>
          </a:p>
          <a:p>
            <a:pPr lvl="1"/>
            <a:r>
              <a:rPr lang="en-US" dirty="0" smtClean="0"/>
              <a:t>Most scientists use Kelvin or Celsius ˚C</a:t>
            </a:r>
          </a:p>
          <a:p>
            <a:pPr lvl="1"/>
            <a:r>
              <a:rPr lang="en-US" dirty="0" smtClean="0"/>
              <a:t>The USA uses Fahrenheit ˚F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http://guides.machinescience.org/file.php/29/IP/About_Temperature_Scales-224.gif"/>
          <p:cNvPicPr>
            <a:picLocks noGrp="1" noChangeAspect="1" noChangeArrowheads="1"/>
          </p:cNvPicPr>
          <p:nvPr>
            <p:ph idx="1"/>
          </p:nvPr>
        </p:nvPicPr>
        <p:blipFill>
          <a:blip r:embed="rId2" cstate="print"/>
          <a:srcRect/>
          <a:stretch>
            <a:fillRect/>
          </a:stretch>
        </p:blipFill>
        <p:spPr bwMode="auto">
          <a:xfrm>
            <a:off x="1676400" y="191192"/>
            <a:ext cx="5029200" cy="653620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System</a:t>
            </a:r>
            <a:endParaRPr lang="en-US" dirty="0"/>
          </a:p>
        </p:txBody>
      </p:sp>
      <p:sp>
        <p:nvSpPr>
          <p:cNvPr id="3" name="Content Placeholder 2"/>
          <p:cNvSpPr>
            <a:spLocks noGrp="1"/>
          </p:cNvSpPr>
          <p:nvPr>
            <p:ph idx="1"/>
          </p:nvPr>
        </p:nvSpPr>
        <p:spPr/>
        <p:txBody>
          <a:bodyPr/>
          <a:lstStyle/>
          <a:p>
            <a:pPr lvl="0"/>
            <a:r>
              <a:rPr lang="en-US" dirty="0" smtClean="0"/>
              <a:t>Area – A derived quantity which is a combination of other measurements, measure of how much surface an object has.</a:t>
            </a:r>
          </a:p>
          <a:p>
            <a:pPr lvl="1"/>
            <a:r>
              <a:rPr lang="en-US" dirty="0" smtClean="0"/>
              <a:t>Area = length x width</a:t>
            </a:r>
          </a:p>
          <a:p>
            <a:pPr lvl="1"/>
            <a:r>
              <a:rPr lang="en-US" dirty="0" smtClean="0"/>
              <a:t>Measured in square units – m</a:t>
            </a:r>
            <a:r>
              <a:rPr lang="en-US" baseline="30000" dirty="0" smtClean="0"/>
              <a:t>2</a:t>
            </a:r>
            <a:r>
              <a:rPr lang="en-US" dirty="0" smtClean="0"/>
              <a:t>, cm</a:t>
            </a:r>
            <a:r>
              <a:rPr lang="en-US" baseline="30000" dirty="0" smtClean="0"/>
              <a:t>2</a:t>
            </a:r>
            <a:r>
              <a:rPr lang="en-US" dirty="0" smtClean="0"/>
              <a:t>, m</a:t>
            </a:r>
            <a:r>
              <a:rPr lang="en-US" baseline="30000" dirty="0" smtClean="0"/>
              <a:t>2</a:t>
            </a:r>
            <a:endParaRPr lang="en-US" dirty="0" smtClean="0"/>
          </a:p>
          <a:p>
            <a:pPr lvl="1"/>
            <a:r>
              <a:rPr lang="en-US" dirty="0" smtClean="0"/>
              <a:t>So if a rectangle is 4cm long and 6 cm wide how much area does it have?</a:t>
            </a:r>
          </a:p>
          <a:p>
            <a:pPr lvl="2"/>
            <a:r>
              <a:rPr lang="en-US" sz="2400" dirty="0" smtClean="0"/>
              <a:t>4cm x 6cm = 24 cm</a:t>
            </a:r>
            <a:r>
              <a:rPr lang="en-US" sz="2400" baseline="30000" dirty="0" smtClean="0"/>
              <a:t>2 </a:t>
            </a:r>
            <a:endParaRPr lang="en-US" sz="2400"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 System</a:t>
            </a:r>
            <a:endParaRPr lang="en-US" dirty="0"/>
          </a:p>
        </p:txBody>
      </p:sp>
      <p:sp>
        <p:nvSpPr>
          <p:cNvPr id="3" name="Content Placeholder 2"/>
          <p:cNvSpPr>
            <a:spLocks noGrp="1"/>
          </p:cNvSpPr>
          <p:nvPr>
            <p:ph idx="1"/>
          </p:nvPr>
        </p:nvSpPr>
        <p:spPr/>
        <p:txBody>
          <a:bodyPr/>
          <a:lstStyle/>
          <a:p>
            <a:pPr lvl="0"/>
            <a:r>
              <a:rPr lang="en-US" dirty="0" smtClean="0"/>
              <a:t>Density – mass per unit volume</a:t>
            </a:r>
          </a:p>
          <a:p>
            <a:pPr lvl="1"/>
            <a:r>
              <a:rPr lang="en-US" dirty="0" smtClean="0"/>
              <a:t>That means density is the amount of matter something has in a given space</a:t>
            </a:r>
          </a:p>
          <a:p>
            <a:pPr lvl="1"/>
            <a:r>
              <a:rPr lang="en-US" dirty="0" smtClean="0"/>
              <a:t>D=          suppose you want the density of a gear whose mass is 75 g and its volume is 20cm</a:t>
            </a:r>
            <a:r>
              <a:rPr lang="en-US" baseline="30000" dirty="0" smtClean="0"/>
              <a:t>3 </a:t>
            </a:r>
            <a:r>
              <a:rPr lang="en-US" dirty="0" smtClean="0"/>
              <a:t>    D= = 3.75 g/cm</a:t>
            </a:r>
            <a:r>
              <a:rPr lang="en-US" baseline="30000" dirty="0" smtClean="0"/>
              <a:t>3</a:t>
            </a:r>
            <a:r>
              <a:rPr lang="en-US" dirty="0" smtClean="0"/>
              <a:t> </a:t>
            </a:r>
          </a:p>
          <a:p>
            <a:r>
              <a:rPr lang="en-US" dirty="0" smtClean="0"/>
              <a:t>Two objects my look the same size but have different mass and density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Lab Safety </a:t>
            </a:r>
            <a:br>
              <a:rPr lang="en-US" dirty="0" smtClean="0"/>
            </a:br>
            <a:endParaRPr lang="en-US" dirty="0"/>
          </a:p>
        </p:txBody>
      </p:sp>
      <p:sp>
        <p:nvSpPr>
          <p:cNvPr id="6" name="Content Placeholder 5"/>
          <p:cNvSpPr>
            <a:spLocks noGrp="1"/>
          </p:cNvSpPr>
          <p:nvPr>
            <p:ph idx="1"/>
          </p:nvPr>
        </p:nvSpPr>
        <p:spPr/>
        <p:txBody>
          <a:bodyPr/>
          <a:lstStyle/>
          <a:p>
            <a:pPr lvl="1"/>
            <a:r>
              <a:rPr lang="en-US" dirty="0" smtClean="0"/>
              <a:t>Never </a:t>
            </a:r>
            <a:r>
              <a:rPr lang="en-US" dirty="0" smtClean="0"/>
              <a:t>touch anything until you have instructions</a:t>
            </a:r>
          </a:p>
          <a:p>
            <a:pPr lvl="1"/>
            <a:r>
              <a:rPr lang="en-US" dirty="0" smtClean="0"/>
              <a:t>Stay away from broken glass</a:t>
            </a:r>
          </a:p>
          <a:p>
            <a:pPr lvl="1"/>
            <a:r>
              <a:rPr lang="en-US" dirty="0" smtClean="0"/>
              <a:t>Always  wash hands after using chemicals</a:t>
            </a:r>
          </a:p>
          <a:p>
            <a:pPr lvl="1"/>
            <a:r>
              <a:rPr lang="en-US" dirty="0" smtClean="0"/>
              <a:t>Wear protective clothing </a:t>
            </a:r>
          </a:p>
          <a:p>
            <a:pPr lvl="1"/>
            <a:r>
              <a:rPr lang="en-US" dirty="0" smtClean="0"/>
              <a:t>Be smart about electricity</a:t>
            </a:r>
          </a:p>
          <a:p>
            <a:pPr lvl="1"/>
            <a:r>
              <a:rPr lang="en-US" dirty="0" smtClean="0"/>
              <a:t>USE COMMON SENSE</a:t>
            </a:r>
          </a:p>
          <a:p>
            <a:pPr lvl="1"/>
            <a:r>
              <a:rPr lang="en-US" dirty="0" smtClean="0"/>
              <a:t>ASK QUESTIONS IF YOU DON’T KNOW </a:t>
            </a:r>
          </a:p>
          <a:p>
            <a:endParaRPr lang="en-US" dirty="0"/>
          </a:p>
        </p:txBody>
      </p:sp>
      <p:pic>
        <p:nvPicPr>
          <p:cNvPr id="7" name="Picture 2" descr="See full size image">
            <a:hlinkClick r:id="rId2"/>
          </p:cNvPr>
          <p:cNvPicPr>
            <a:picLocks noChangeAspect="1" noChangeArrowheads="1"/>
          </p:cNvPicPr>
          <p:nvPr/>
        </p:nvPicPr>
        <p:blipFill>
          <a:blip r:embed="rId3" cstate="print"/>
          <a:srcRect/>
          <a:stretch>
            <a:fillRect/>
          </a:stretch>
        </p:blipFill>
        <p:spPr bwMode="auto">
          <a:xfrm>
            <a:off x="6934200" y="4648200"/>
            <a:ext cx="2209800" cy="220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2 – Using the Scientific Method</a:t>
            </a:r>
            <a:endParaRPr lang="en-US" dirty="0"/>
          </a:p>
        </p:txBody>
      </p:sp>
      <p:sp>
        <p:nvSpPr>
          <p:cNvPr id="3" name="Content Placeholder 2"/>
          <p:cNvSpPr>
            <a:spLocks noGrp="1"/>
          </p:cNvSpPr>
          <p:nvPr>
            <p:ph idx="1"/>
          </p:nvPr>
        </p:nvSpPr>
        <p:spPr/>
        <p:txBody>
          <a:bodyPr/>
          <a:lstStyle/>
          <a:p>
            <a:pPr lvl="0"/>
            <a:r>
              <a:rPr lang="en-US" dirty="0" smtClean="0"/>
              <a:t>Scientific Method – series of steps that scientists use to answer questions and solve problems. </a:t>
            </a:r>
          </a:p>
          <a:p>
            <a:pPr lvl="0"/>
            <a:r>
              <a:rPr lang="en-US" dirty="0" smtClean="0"/>
              <a:t>Observation – any use of the senses to gather information</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Steps of the Scientific Method</a:t>
            </a:r>
            <a:br>
              <a:rPr lang="en-US" dirty="0" smtClean="0"/>
            </a:br>
            <a:endParaRPr lang="en-US"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dirty="0" smtClean="0"/>
              <a:t>Ask a question – What type of dinosaur did these bones come from?</a:t>
            </a:r>
          </a:p>
          <a:p>
            <a:endParaRPr lang="en-US" dirty="0"/>
          </a:p>
        </p:txBody>
      </p:sp>
      <p:pic>
        <p:nvPicPr>
          <p:cNvPr id="4" name="Picture 2" descr="http://www.sciencebuddies.org/science-fair-projects/overview_scientific_method2.gif"/>
          <p:cNvPicPr>
            <a:picLocks noChangeAspect="1" noChangeArrowheads="1"/>
          </p:cNvPicPr>
          <p:nvPr/>
        </p:nvPicPr>
        <p:blipFill>
          <a:blip r:embed="rId2" cstate="print"/>
          <a:srcRect/>
          <a:stretch>
            <a:fillRect/>
          </a:stretch>
        </p:blipFill>
        <p:spPr bwMode="auto">
          <a:xfrm>
            <a:off x="2362200" y="2590800"/>
            <a:ext cx="4438869" cy="4267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Scientific Method</a:t>
            </a:r>
            <a:endParaRPr lang="en-US"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dirty="0" smtClean="0"/>
              <a:t>Form a Hypothesis – Hypothesis is a possible answer or explanation to the question (educated guess).  Have to be able to test it – These bones came from a new dinosaur</a:t>
            </a:r>
          </a:p>
          <a:p>
            <a:endParaRPr lang="en-US" dirty="0"/>
          </a:p>
        </p:txBody>
      </p:sp>
      <p:pic>
        <p:nvPicPr>
          <p:cNvPr id="4" name="Picture 2" descr="http://www.sciencebuddies.org/science-fair-projects/overview_scientific_method2.gif"/>
          <p:cNvPicPr>
            <a:picLocks noChangeAspect="1" noChangeArrowheads="1"/>
          </p:cNvPicPr>
          <p:nvPr/>
        </p:nvPicPr>
        <p:blipFill>
          <a:blip r:embed="rId2" cstate="print"/>
          <a:srcRect/>
          <a:stretch>
            <a:fillRect/>
          </a:stretch>
        </p:blipFill>
        <p:spPr bwMode="auto">
          <a:xfrm>
            <a:off x="2667000" y="2883812"/>
            <a:ext cx="4134069" cy="39741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Scientific Method</a:t>
            </a:r>
            <a:endParaRPr lang="en-US" dirty="0"/>
          </a:p>
        </p:txBody>
      </p:sp>
      <p:sp>
        <p:nvSpPr>
          <p:cNvPr id="3" name="Content Placeholder 2"/>
          <p:cNvSpPr>
            <a:spLocks noGrp="1"/>
          </p:cNvSpPr>
          <p:nvPr>
            <p:ph idx="1"/>
          </p:nvPr>
        </p:nvSpPr>
        <p:spPr/>
        <p:txBody>
          <a:bodyPr/>
          <a:lstStyle/>
          <a:p>
            <a:pPr lvl="1"/>
            <a:r>
              <a:rPr lang="en-US" dirty="0" smtClean="0"/>
              <a:t>Test the hypothesis – Scientists must conduct a controlled experiment that tests only one variable</a:t>
            </a:r>
          </a:p>
          <a:p>
            <a:pPr lvl="2"/>
            <a:r>
              <a:rPr lang="en-US" sz="2400" dirty="0" smtClean="0"/>
              <a:t>Variable – the factor that changes</a:t>
            </a:r>
          </a:p>
          <a:p>
            <a:pPr lvl="2"/>
            <a:r>
              <a:rPr lang="en-US" sz="2400" dirty="0" smtClean="0"/>
              <a:t>Most scientists also use observation instead of trying to control nature</a:t>
            </a:r>
          </a:p>
          <a:p>
            <a:pPr lvl="2"/>
            <a:r>
              <a:rPr lang="en-US" sz="2400" dirty="0" smtClean="0"/>
              <a:t>Compare bones to known dinosaurs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Scientific Method</a:t>
            </a:r>
            <a:endParaRPr lang="en-US" dirty="0"/>
          </a:p>
        </p:txBody>
      </p:sp>
      <p:sp>
        <p:nvSpPr>
          <p:cNvPr id="3" name="Content Placeholder 2"/>
          <p:cNvSpPr>
            <a:spLocks noGrp="1"/>
          </p:cNvSpPr>
          <p:nvPr>
            <p:ph idx="1"/>
          </p:nvPr>
        </p:nvSpPr>
        <p:spPr/>
        <p:txBody>
          <a:bodyPr/>
          <a:lstStyle/>
          <a:p>
            <a:pPr lvl="1"/>
            <a:r>
              <a:rPr lang="en-US" dirty="0" smtClean="0"/>
              <a:t>Analyze the results – Look at the results once testing in finished.  Create tables or graphs.</a:t>
            </a:r>
          </a:p>
          <a:p>
            <a:pPr lvl="2"/>
            <a:r>
              <a:rPr lang="en-US" sz="2400" dirty="0" smtClean="0"/>
              <a:t>Bones did not match any dinosaurs</a:t>
            </a:r>
          </a:p>
          <a:p>
            <a:endParaRPr lang="en-US" dirty="0"/>
          </a:p>
        </p:txBody>
      </p:sp>
      <p:pic>
        <p:nvPicPr>
          <p:cNvPr id="4" name="Picture 2" descr="http://www.sciencebuddies.org/science-fair-projects/overview_scientific_method2.gif"/>
          <p:cNvPicPr>
            <a:picLocks noChangeAspect="1" noChangeArrowheads="1"/>
          </p:cNvPicPr>
          <p:nvPr/>
        </p:nvPicPr>
        <p:blipFill>
          <a:blip r:embed="rId2" cstate="print"/>
          <a:srcRect/>
          <a:stretch>
            <a:fillRect/>
          </a:stretch>
        </p:blipFill>
        <p:spPr bwMode="auto">
          <a:xfrm>
            <a:off x="2590800" y="2810558"/>
            <a:ext cx="4210269" cy="404744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Scientific Method</a:t>
            </a:r>
            <a:endParaRPr lang="en-US" dirty="0"/>
          </a:p>
        </p:txBody>
      </p:sp>
      <p:sp>
        <p:nvSpPr>
          <p:cNvPr id="3" name="Content Placeholder 2"/>
          <p:cNvSpPr>
            <a:spLocks noGrp="1"/>
          </p:cNvSpPr>
          <p:nvPr>
            <p:ph idx="1"/>
          </p:nvPr>
        </p:nvSpPr>
        <p:spPr/>
        <p:txBody>
          <a:bodyPr/>
          <a:lstStyle/>
          <a:p>
            <a:pPr lvl="1"/>
            <a:r>
              <a:rPr lang="en-US" dirty="0" smtClean="0"/>
              <a:t>Draw conclusions – Did the test results match the hypothesis formed.  If not another hypothesis needs to be formed or you could check your experiment for errors, if so then your conclusion may be correct </a:t>
            </a:r>
          </a:p>
          <a:p>
            <a:pPr lvl="2"/>
            <a:r>
              <a:rPr lang="en-US" sz="2400" dirty="0" smtClean="0"/>
              <a:t>The dinosaur bones were indeed from a new species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the Scientific Method</a:t>
            </a:r>
            <a:endParaRPr lang="en-US"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dirty="0" smtClean="0"/>
              <a:t>Communicate results – Scientists must be able to reproduce the results and check each other’s work.  Science grows with the sharing of information.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TotalTime>
  <Words>1121</Words>
  <Application>Microsoft Office PowerPoint</Application>
  <PresentationFormat>On-screen Show (4:3)</PresentationFormat>
  <Paragraphs>118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Unit 1 - Introduction to Matter </vt:lpstr>
      <vt:lpstr>Section 1 – Exploring Physical Science</vt:lpstr>
      <vt:lpstr>Section 2 – Using the Scientific Method</vt:lpstr>
      <vt:lpstr>Steps of the Scientific Method </vt:lpstr>
      <vt:lpstr>Steps of the Scientific Method</vt:lpstr>
      <vt:lpstr>Steps of the Scientific Method</vt:lpstr>
      <vt:lpstr>Steps of the Scientific Method</vt:lpstr>
      <vt:lpstr>Steps of the Scientific Method</vt:lpstr>
      <vt:lpstr>Steps of the Scientific Method</vt:lpstr>
      <vt:lpstr>Steps of the Scientific Method</vt:lpstr>
      <vt:lpstr>Scientific Laws –  </vt:lpstr>
      <vt:lpstr>Section 3 – Using Models in Physical Science </vt:lpstr>
      <vt:lpstr>Three Major Types of Models </vt:lpstr>
      <vt:lpstr>Experimental airplane</vt:lpstr>
      <vt:lpstr>Slide 15</vt:lpstr>
      <vt:lpstr>Theory of Behavior</vt:lpstr>
      <vt:lpstr>Section 4 – Measurement and Safety </vt:lpstr>
      <vt:lpstr>SI System</vt:lpstr>
      <vt:lpstr>SI System</vt:lpstr>
      <vt:lpstr>Measuring Volume</vt:lpstr>
      <vt:lpstr>Measuring Volume</vt:lpstr>
      <vt:lpstr>SI System</vt:lpstr>
      <vt:lpstr>SI System</vt:lpstr>
      <vt:lpstr>SI System</vt:lpstr>
      <vt:lpstr>Slide 25</vt:lpstr>
      <vt:lpstr>SI System</vt:lpstr>
      <vt:lpstr>SI System</vt:lpstr>
      <vt:lpstr>Lab Safety  </vt:lpstr>
    </vt:vector>
  </TitlesOfParts>
  <Company>Odyssey Charter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 Introduction to Matter </dc:title>
  <dc:creator>mmitchell</dc:creator>
  <cp:lastModifiedBy>mmitchell</cp:lastModifiedBy>
  <cp:revision>5</cp:revision>
  <dcterms:created xsi:type="dcterms:W3CDTF">2011-07-22T20:23:23Z</dcterms:created>
  <dcterms:modified xsi:type="dcterms:W3CDTF">2011-07-22T21:04:30Z</dcterms:modified>
</cp:coreProperties>
</file>