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 id="269" r:id="rId15"/>
    <p:sldId id="270" r:id="rId16"/>
    <p:sldId id="272" r:id="rId17"/>
    <p:sldId id="273" r:id="rId18"/>
    <p:sldId id="276" r:id="rId19"/>
    <p:sldId id="271" r:id="rId20"/>
    <p:sldId id="274" r:id="rId21"/>
    <p:sldId id="275" r:id="rId22"/>
    <p:sldId id="281" r:id="rId23"/>
    <p:sldId id="282" r:id="rId24"/>
    <p:sldId id="283" r:id="rId25"/>
    <p:sldId id="284" r:id="rId26"/>
    <p:sldId id="285" r:id="rId27"/>
    <p:sldId id="286" r:id="rId28"/>
    <p:sldId id="287" r:id="rId29"/>
    <p:sldId id="288" r:id="rId30"/>
    <p:sldId id="289"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F052EC3-39CC-4F24-B3E1-2AA47F1AB1D4}" type="datetimeFigureOut">
              <a:rPr lang="en-US" smtClean="0"/>
              <a:t>4/7/2012</a:t>
            </a:fld>
            <a:endParaRPr lang="en-US"/>
          </a:p>
        </p:txBody>
      </p:sp>
      <p:sp>
        <p:nvSpPr>
          <p:cNvPr id="17" name="Slide Number Placeholder 16"/>
          <p:cNvSpPr>
            <a:spLocks noGrp="1"/>
          </p:cNvSpPr>
          <p:nvPr>
            <p:ph type="sldNum" sz="quarter" idx="11"/>
          </p:nvPr>
        </p:nvSpPr>
        <p:spPr/>
        <p:txBody>
          <a:bodyPr/>
          <a:lstStyle/>
          <a:p>
            <a:fld id="{2E7FBE09-8E4F-4FBD-896C-4892C182900A}"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52EC3-39CC-4F24-B3E1-2AA47F1AB1D4}" type="datetimeFigureOut">
              <a:rPr lang="en-US" smtClean="0"/>
              <a:t>4/7/2012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FBE09-8E4F-4FBD-896C-4892C18290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52EC3-39CC-4F24-B3E1-2AA47F1AB1D4}" type="datetimeFigureOut">
              <a:rPr lang="en-US" smtClean="0"/>
              <a:t>4/7/2012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FBE09-8E4F-4FBD-896C-4892C182900A}"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F052EC3-39CC-4F24-B3E1-2AA47F1AB1D4}" type="datetimeFigureOut">
              <a:rPr lang="en-US" smtClean="0"/>
              <a:t>4/7/2012</a:t>
            </a:fld>
            <a:endParaRPr lang="en-US"/>
          </a:p>
        </p:txBody>
      </p:sp>
      <p:sp>
        <p:nvSpPr>
          <p:cNvPr id="12" name="Slide Number Placeholder 11"/>
          <p:cNvSpPr>
            <a:spLocks noGrp="1"/>
          </p:cNvSpPr>
          <p:nvPr>
            <p:ph type="sldNum" sz="quarter" idx="15"/>
          </p:nvPr>
        </p:nvSpPr>
        <p:spPr/>
        <p:txBody>
          <a:bodyPr/>
          <a:lstStyle/>
          <a:p>
            <a:fld id="{2E7FBE09-8E4F-4FBD-896C-4892C182900A}"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F052EC3-39CC-4F24-B3E1-2AA47F1AB1D4}" type="datetimeFigureOut">
              <a:rPr lang="en-US" smtClean="0"/>
              <a:t>4/7/2012</a:t>
            </a:fld>
            <a:endParaRPr lang="en-US"/>
          </a:p>
        </p:txBody>
      </p:sp>
      <p:sp>
        <p:nvSpPr>
          <p:cNvPr id="14" name="Slide Number Placeholder 13"/>
          <p:cNvSpPr>
            <a:spLocks noGrp="1"/>
          </p:cNvSpPr>
          <p:nvPr>
            <p:ph type="sldNum" sz="quarter" idx="11"/>
          </p:nvPr>
        </p:nvSpPr>
        <p:spPr/>
        <p:txBody>
          <a:bodyPr/>
          <a:lstStyle/>
          <a:p>
            <a:fld id="{2E7FBE09-8E4F-4FBD-896C-4892C182900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F052EC3-39CC-4F24-B3E1-2AA47F1AB1D4}" type="datetimeFigureOut">
              <a:rPr lang="en-US" smtClean="0"/>
              <a:t>4/7/2012</a:t>
            </a:fld>
            <a:endParaRPr lang="en-US"/>
          </a:p>
        </p:txBody>
      </p:sp>
      <p:sp>
        <p:nvSpPr>
          <p:cNvPr id="12" name="Slide Number Placeholder 11"/>
          <p:cNvSpPr>
            <a:spLocks noGrp="1"/>
          </p:cNvSpPr>
          <p:nvPr>
            <p:ph type="sldNum" sz="quarter" idx="16"/>
          </p:nvPr>
        </p:nvSpPr>
        <p:spPr/>
        <p:txBody>
          <a:bodyPr/>
          <a:lstStyle/>
          <a:p>
            <a:fld id="{2E7FBE09-8E4F-4FBD-896C-4892C182900A}"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F052EC3-39CC-4F24-B3E1-2AA47F1AB1D4}" type="datetimeFigureOut">
              <a:rPr lang="en-US" smtClean="0"/>
              <a:t>4/7/2012</a:t>
            </a:fld>
            <a:endParaRPr lang="en-US"/>
          </a:p>
        </p:txBody>
      </p:sp>
      <p:sp>
        <p:nvSpPr>
          <p:cNvPr id="12" name="Slide Number Placeholder 11"/>
          <p:cNvSpPr>
            <a:spLocks noGrp="1"/>
          </p:cNvSpPr>
          <p:nvPr>
            <p:ph type="sldNum" sz="quarter" idx="17"/>
          </p:nvPr>
        </p:nvSpPr>
        <p:spPr/>
        <p:txBody>
          <a:bodyPr/>
          <a:lstStyle/>
          <a:p>
            <a:fld id="{2E7FBE09-8E4F-4FBD-896C-4892C182900A}"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F052EC3-39CC-4F24-B3E1-2AA47F1AB1D4}" type="datetimeFigureOut">
              <a:rPr lang="en-US" smtClean="0"/>
              <a:t>4/7/2012</a:t>
            </a:fld>
            <a:endParaRPr lang="en-US"/>
          </a:p>
        </p:txBody>
      </p:sp>
      <p:sp>
        <p:nvSpPr>
          <p:cNvPr id="16" name="Slide Number Placeholder 15"/>
          <p:cNvSpPr>
            <a:spLocks noGrp="1"/>
          </p:cNvSpPr>
          <p:nvPr>
            <p:ph type="sldNum" sz="quarter" idx="11"/>
          </p:nvPr>
        </p:nvSpPr>
        <p:spPr/>
        <p:txBody>
          <a:bodyPr/>
          <a:lstStyle/>
          <a:p>
            <a:fld id="{2E7FBE09-8E4F-4FBD-896C-4892C182900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F052EC3-39CC-4F24-B3E1-2AA47F1AB1D4}" type="datetimeFigureOut">
              <a:rPr lang="en-US" smtClean="0"/>
              <a:t>4/7/2012</a:t>
            </a:fld>
            <a:endParaRPr lang="en-US"/>
          </a:p>
        </p:txBody>
      </p:sp>
      <p:sp>
        <p:nvSpPr>
          <p:cNvPr id="8" name="Slide Number Placeholder 7"/>
          <p:cNvSpPr>
            <a:spLocks noGrp="1"/>
          </p:cNvSpPr>
          <p:nvPr>
            <p:ph type="sldNum" sz="quarter" idx="11"/>
          </p:nvPr>
        </p:nvSpPr>
        <p:spPr/>
        <p:txBody>
          <a:bodyPr/>
          <a:lstStyle/>
          <a:p>
            <a:fld id="{2E7FBE09-8E4F-4FBD-896C-4892C182900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F052EC3-39CC-4F24-B3E1-2AA47F1AB1D4}" type="datetimeFigureOut">
              <a:rPr lang="en-US" smtClean="0"/>
              <a:t>4/7/2012</a:t>
            </a:fld>
            <a:endParaRPr lang="en-US"/>
          </a:p>
        </p:txBody>
      </p:sp>
      <p:sp>
        <p:nvSpPr>
          <p:cNvPr id="19" name="Slide Number Placeholder 18"/>
          <p:cNvSpPr>
            <a:spLocks noGrp="1"/>
          </p:cNvSpPr>
          <p:nvPr>
            <p:ph type="sldNum" sz="quarter" idx="16"/>
          </p:nvPr>
        </p:nvSpPr>
        <p:spPr/>
        <p:txBody>
          <a:bodyPr/>
          <a:lstStyle/>
          <a:p>
            <a:fld id="{2E7FBE09-8E4F-4FBD-896C-4892C182900A}"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F052EC3-39CC-4F24-B3E1-2AA47F1AB1D4}" type="datetimeFigureOut">
              <a:rPr lang="en-US" smtClean="0"/>
              <a:t>4/7/2012</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2E7FBE09-8E4F-4FBD-896C-4892C182900A}"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F052EC3-39CC-4F24-B3E1-2AA47F1AB1D4}" type="datetimeFigureOut">
              <a:rPr lang="en-US" smtClean="0"/>
              <a:t>4/7/2012</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2E7FBE09-8E4F-4FBD-896C-4892C182900A}"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Nature of Light</a:t>
            </a:r>
            <a:endParaRPr lang="en-US" dirty="0"/>
          </a:p>
        </p:txBody>
      </p:sp>
      <p:sp>
        <p:nvSpPr>
          <p:cNvPr id="2" name="Title 1"/>
          <p:cNvSpPr>
            <a:spLocks noGrp="1"/>
          </p:cNvSpPr>
          <p:nvPr>
            <p:ph type="title"/>
          </p:nvPr>
        </p:nvSpPr>
        <p:spPr/>
        <p:txBody>
          <a:bodyPr/>
          <a:lstStyle/>
          <a:p>
            <a:r>
              <a:rPr lang="en-US" dirty="0" smtClean="0"/>
              <a:t>Chapter 22</a:t>
            </a:r>
            <a:endParaRPr lang="en-US" dirty="0"/>
          </a:p>
        </p:txBody>
      </p:sp>
    </p:spTree>
    <p:extLst>
      <p:ext uri="{BB962C8B-B14F-4D97-AF65-F5344CB8AC3E}">
        <p14:creationId xmlns:p14="http://schemas.microsoft.com/office/powerpoint/2010/main" val="3024681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TV signals are also carried by radio waves. They use AM waves to carry pictures and FM waves to carry sound</a:t>
            </a:r>
            <a:endParaRPr lang="en-US" dirty="0"/>
          </a:p>
        </p:txBody>
      </p:sp>
      <p:sp>
        <p:nvSpPr>
          <p:cNvPr id="2" name="Title 1"/>
          <p:cNvSpPr>
            <a:spLocks noGrp="1"/>
          </p:cNvSpPr>
          <p:nvPr>
            <p:ph type="title"/>
          </p:nvPr>
        </p:nvSpPr>
        <p:spPr/>
        <p:txBody>
          <a:bodyPr/>
          <a:lstStyle/>
          <a:p>
            <a:r>
              <a:rPr lang="en-US" dirty="0" smtClean="0"/>
              <a:t>TV and radio waves</a:t>
            </a:r>
            <a:endParaRPr lang="en-US" dirty="0"/>
          </a:p>
        </p:txBody>
      </p:sp>
    </p:spTree>
    <p:extLst>
      <p:ext uri="{BB962C8B-B14F-4D97-AF65-F5344CB8AC3E}">
        <p14:creationId xmlns:p14="http://schemas.microsoft.com/office/powerpoint/2010/main" val="77094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Microwaves have shorted wavelengths and higher frequencies which means they carry more energy.  </a:t>
            </a:r>
            <a:endParaRPr lang="en-US" dirty="0"/>
          </a:p>
        </p:txBody>
      </p:sp>
      <p:sp>
        <p:nvSpPr>
          <p:cNvPr id="2" name="Title 1"/>
          <p:cNvSpPr>
            <a:spLocks noGrp="1"/>
          </p:cNvSpPr>
          <p:nvPr>
            <p:ph type="title"/>
          </p:nvPr>
        </p:nvSpPr>
        <p:spPr/>
        <p:txBody>
          <a:bodyPr/>
          <a:lstStyle/>
          <a:p>
            <a:r>
              <a:rPr lang="en-US" dirty="0" smtClean="0"/>
              <a:t>Microwaves</a:t>
            </a:r>
            <a:endParaRPr lang="en-US" dirty="0"/>
          </a:p>
        </p:txBody>
      </p:sp>
    </p:spTree>
    <p:extLst>
      <p:ext uri="{BB962C8B-B14F-4D97-AF65-F5344CB8AC3E}">
        <p14:creationId xmlns:p14="http://schemas.microsoft.com/office/powerpoint/2010/main" val="56902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Also use microwaves in RADAR (radio detection and ranging) which detects the speed and location of objects.  The police officer shoots a beam onto a moving car and depending on how fast the beam returns  tells you how fast the car is moving.</a:t>
            </a:r>
            <a:endParaRPr lang="en-US" dirty="0"/>
          </a:p>
        </p:txBody>
      </p:sp>
      <p:sp>
        <p:nvSpPr>
          <p:cNvPr id="2" name="Title 1"/>
          <p:cNvSpPr>
            <a:spLocks noGrp="1"/>
          </p:cNvSpPr>
          <p:nvPr>
            <p:ph type="title"/>
          </p:nvPr>
        </p:nvSpPr>
        <p:spPr/>
        <p:txBody>
          <a:bodyPr/>
          <a:lstStyle/>
          <a:p>
            <a:r>
              <a:rPr lang="en-US" dirty="0" smtClean="0"/>
              <a:t>Radar</a:t>
            </a:r>
            <a:endParaRPr lang="en-US" dirty="0"/>
          </a:p>
        </p:txBody>
      </p:sp>
    </p:spTree>
    <p:extLst>
      <p:ext uri="{BB962C8B-B14F-4D97-AF65-F5344CB8AC3E}">
        <p14:creationId xmlns:p14="http://schemas.microsoft.com/office/powerpoint/2010/main" val="1619328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Infrared waves have shorter wavelengths and higher frequencies than microwaves which means that they can carry more energy than microwaves and radio waves.  </a:t>
            </a:r>
          </a:p>
          <a:p>
            <a:endParaRPr lang="en-US" dirty="0"/>
          </a:p>
          <a:p>
            <a:r>
              <a:rPr lang="en-US" dirty="0" smtClean="0"/>
              <a:t>You feel warm because infrared rays from the sun are absorbed on your skin which makes the atoms in your skin vibrate faster which is what you feel as warmth.  </a:t>
            </a:r>
          </a:p>
          <a:p>
            <a:r>
              <a:rPr lang="en-US" dirty="0" smtClean="0"/>
              <a:t>You can use infrared binoculars to see objects giving off heat.  Warmer objects give off more infrared waves</a:t>
            </a:r>
            <a:endParaRPr lang="en-US" dirty="0"/>
          </a:p>
        </p:txBody>
      </p:sp>
      <p:sp>
        <p:nvSpPr>
          <p:cNvPr id="2" name="Title 1"/>
          <p:cNvSpPr>
            <a:spLocks noGrp="1"/>
          </p:cNvSpPr>
          <p:nvPr>
            <p:ph type="title"/>
          </p:nvPr>
        </p:nvSpPr>
        <p:spPr/>
        <p:txBody>
          <a:bodyPr/>
          <a:lstStyle/>
          <a:p>
            <a:r>
              <a:rPr lang="en-US" dirty="0" smtClean="0"/>
              <a:t>Infrared waves</a:t>
            </a:r>
            <a:endParaRPr lang="en-US" dirty="0"/>
          </a:p>
        </p:txBody>
      </p:sp>
    </p:spTree>
    <p:extLst>
      <p:ext uri="{BB962C8B-B14F-4D97-AF65-F5344CB8AC3E}">
        <p14:creationId xmlns:p14="http://schemas.microsoft.com/office/powerpoint/2010/main" val="1134510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Visible light is the very narrow range of wavelengths and frequencies in the electromagnetic spectrum that humans can see. Humans  see different wavelengths as different colors</a:t>
            </a:r>
          </a:p>
          <a:p>
            <a:r>
              <a:rPr lang="en-US" dirty="0" smtClean="0"/>
              <a:t>The longest wavelengths are seen as red and the shortest wavelengths are seen as violet light and because violet has the shortest wavelengths it carries the most energy</a:t>
            </a:r>
            <a:endParaRPr lang="en-US" dirty="0"/>
          </a:p>
        </p:txBody>
      </p:sp>
      <p:sp>
        <p:nvSpPr>
          <p:cNvPr id="3" name="Title 2"/>
          <p:cNvSpPr>
            <a:spLocks noGrp="1"/>
          </p:cNvSpPr>
          <p:nvPr>
            <p:ph type="title"/>
          </p:nvPr>
        </p:nvSpPr>
        <p:spPr/>
        <p:txBody>
          <a:bodyPr/>
          <a:lstStyle/>
          <a:p>
            <a:r>
              <a:rPr lang="en-US" dirty="0" smtClean="0"/>
              <a:t>Visible light</a:t>
            </a:r>
            <a:endParaRPr lang="en-US" dirty="0"/>
          </a:p>
        </p:txBody>
      </p:sp>
    </p:spTree>
    <p:extLst>
      <p:ext uri="{BB962C8B-B14F-4D97-AF65-F5344CB8AC3E}">
        <p14:creationId xmlns:p14="http://schemas.microsoft.com/office/powerpoint/2010/main" val="105913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colors you see are called visible light in the visible spectrum</a:t>
            </a:r>
          </a:p>
          <a:p>
            <a:r>
              <a:rPr lang="en-US" dirty="0" smtClean="0"/>
              <a:t>ROY G BIV</a:t>
            </a:r>
          </a:p>
          <a:p>
            <a:r>
              <a:rPr lang="en-US" dirty="0" smtClean="0"/>
              <a:t>Red Orange Yellow Green Blue Indigo Violet</a:t>
            </a:r>
          </a:p>
          <a:p>
            <a:r>
              <a:rPr lang="en-US" dirty="0" smtClean="0"/>
              <a:t>When all the colors are combined you see it as white light such as incandescent and fluorescent light bulbs</a:t>
            </a:r>
            <a:endParaRPr lang="en-US" dirty="0"/>
          </a:p>
        </p:txBody>
      </p:sp>
      <p:sp>
        <p:nvSpPr>
          <p:cNvPr id="3" name="Title 2"/>
          <p:cNvSpPr>
            <a:spLocks noGrp="1"/>
          </p:cNvSpPr>
          <p:nvPr>
            <p:ph type="title"/>
          </p:nvPr>
        </p:nvSpPr>
        <p:spPr/>
        <p:txBody>
          <a:bodyPr/>
          <a:lstStyle/>
          <a:p>
            <a:r>
              <a:rPr lang="en-US" dirty="0" smtClean="0"/>
              <a:t>Colors of Light</a:t>
            </a:r>
            <a:endParaRPr lang="en-US" dirty="0"/>
          </a:p>
        </p:txBody>
      </p:sp>
    </p:spTree>
    <p:extLst>
      <p:ext uri="{BB962C8B-B14F-4D97-AF65-F5344CB8AC3E}">
        <p14:creationId xmlns:p14="http://schemas.microsoft.com/office/powerpoint/2010/main" val="1819240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Ultraviolet light is another type of EM wave produced by the sun.  It has higher frequencies and shorter wavelengths than visible light so it carries more energy</a:t>
            </a:r>
          </a:p>
          <a:p>
            <a:r>
              <a:rPr lang="en-US" dirty="0" smtClean="0"/>
              <a:t>This helps us and hurts us</a:t>
            </a:r>
          </a:p>
          <a:p>
            <a:r>
              <a:rPr lang="en-US" dirty="0" smtClean="0"/>
              <a:t>We produce artificial UV light to kill bacteria on food and vertical instruments.  Limited exposure to the sun gives us Vitamin D which helps us to absorb calcium by our intestines</a:t>
            </a:r>
          </a:p>
          <a:p>
            <a:endParaRPr lang="en-US" dirty="0"/>
          </a:p>
          <a:p>
            <a:r>
              <a:rPr lang="en-US" dirty="0" smtClean="0"/>
              <a:t>Hurts us by causing sunburn, skin cancer, damage to the eyes, wrinkles, and premature aging of the skin</a:t>
            </a:r>
            <a:endParaRPr lang="en-US" dirty="0"/>
          </a:p>
        </p:txBody>
      </p:sp>
      <p:sp>
        <p:nvSpPr>
          <p:cNvPr id="3" name="Title 2"/>
          <p:cNvSpPr>
            <a:spLocks noGrp="1"/>
          </p:cNvSpPr>
          <p:nvPr>
            <p:ph type="title"/>
          </p:nvPr>
        </p:nvSpPr>
        <p:spPr/>
        <p:txBody>
          <a:bodyPr/>
          <a:lstStyle/>
          <a:p>
            <a:r>
              <a:rPr lang="en-US" dirty="0" smtClean="0"/>
              <a:t>Ultraviolet light</a:t>
            </a:r>
            <a:endParaRPr lang="en-US" dirty="0"/>
          </a:p>
        </p:txBody>
      </p:sp>
    </p:spTree>
    <p:extLst>
      <p:ext uri="{BB962C8B-B14F-4D97-AF65-F5344CB8AC3E}">
        <p14:creationId xmlns:p14="http://schemas.microsoft.com/office/powerpoint/2010/main" val="621580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Have some of the shortest wavelengths and highest frequencies of all the EM waves.  X rays carry a lot of energy and can penetrate a variety of materials.  Useful in the medical field but too much exposure can harm the cells.  </a:t>
            </a:r>
          </a:p>
          <a:p>
            <a:endParaRPr lang="en-US" dirty="0"/>
          </a:p>
          <a:p>
            <a:r>
              <a:rPr lang="en-US" dirty="0" smtClean="0"/>
              <a:t>Gamma rays – carry large amounts of energy and can penetrate materials very easily</a:t>
            </a:r>
          </a:p>
          <a:p>
            <a:r>
              <a:rPr lang="en-US" dirty="0" smtClean="0"/>
              <a:t>You  are exposed everyday but they do not harm you some are used to treat cancer when radiologists focus the gamma rays on the tumor to kill the cancer cells.  Some healthy cells are killed as well.  </a:t>
            </a:r>
            <a:endParaRPr lang="en-US" dirty="0"/>
          </a:p>
        </p:txBody>
      </p:sp>
      <p:sp>
        <p:nvSpPr>
          <p:cNvPr id="3" name="Title 2"/>
          <p:cNvSpPr>
            <a:spLocks noGrp="1"/>
          </p:cNvSpPr>
          <p:nvPr>
            <p:ph type="title"/>
          </p:nvPr>
        </p:nvSpPr>
        <p:spPr/>
        <p:txBody>
          <a:bodyPr/>
          <a:lstStyle/>
          <a:p>
            <a:r>
              <a:rPr lang="en-US" dirty="0" smtClean="0"/>
              <a:t>X rays and gamma rays</a:t>
            </a:r>
            <a:endParaRPr lang="en-US" dirty="0"/>
          </a:p>
        </p:txBody>
      </p:sp>
    </p:spTree>
    <p:extLst>
      <p:ext uri="{BB962C8B-B14F-4D97-AF65-F5344CB8AC3E}">
        <p14:creationId xmlns:p14="http://schemas.microsoft.com/office/powerpoint/2010/main" val="1306992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Terms to Learn</a:t>
            </a:r>
          </a:p>
          <a:p>
            <a:pPr marL="342900" indent="-342900">
              <a:buFontTx/>
              <a:buChar char="-"/>
            </a:pPr>
            <a:r>
              <a:rPr lang="en-US" dirty="0" smtClean="0"/>
              <a:t>Reflection</a:t>
            </a:r>
          </a:p>
          <a:p>
            <a:pPr marL="342900" indent="-342900">
              <a:buFontTx/>
              <a:buChar char="-"/>
            </a:pPr>
            <a:r>
              <a:rPr lang="en-US" dirty="0" smtClean="0"/>
              <a:t>Law of reflection</a:t>
            </a:r>
          </a:p>
          <a:p>
            <a:pPr marL="342900" indent="-342900">
              <a:buFontTx/>
              <a:buChar char="-"/>
            </a:pPr>
            <a:r>
              <a:rPr lang="en-US" dirty="0" smtClean="0"/>
              <a:t>Absorption</a:t>
            </a:r>
          </a:p>
          <a:p>
            <a:pPr marL="342900" indent="-342900">
              <a:buFontTx/>
              <a:buChar char="-"/>
            </a:pPr>
            <a:r>
              <a:rPr lang="en-US" dirty="0" smtClean="0"/>
              <a:t>Scattering</a:t>
            </a:r>
          </a:p>
          <a:p>
            <a:pPr marL="342900" indent="-342900">
              <a:buFontTx/>
              <a:buChar char="-"/>
            </a:pPr>
            <a:r>
              <a:rPr lang="en-US" dirty="0" smtClean="0"/>
              <a:t>Refraction</a:t>
            </a:r>
          </a:p>
          <a:p>
            <a:pPr marL="342900" indent="-342900">
              <a:buFontTx/>
              <a:buChar char="-"/>
            </a:pPr>
            <a:r>
              <a:rPr lang="en-US" dirty="0" smtClean="0"/>
              <a:t>Diffraction</a:t>
            </a:r>
          </a:p>
          <a:p>
            <a:pPr marL="342900" indent="-342900">
              <a:buFontTx/>
              <a:buChar char="-"/>
            </a:pPr>
            <a:r>
              <a:rPr lang="en-US" dirty="0" smtClean="0"/>
              <a:t>Interference</a:t>
            </a:r>
          </a:p>
          <a:p>
            <a:pPr marL="342900" indent="-342900">
              <a:buFontTx/>
              <a:buChar char="-"/>
            </a:pPr>
            <a:endParaRPr lang="en-US" dirty="0"/>
          </a:p>
          <a:p>
            <a:pPr marL="342900" indent="-342900">
              <a:buFontTx/>
              <a:buChar char="-"/>
            </a:pPr>
            <a:endParaRPr lang="en-US" dirty="0" smtClean="0"/>
          </a:p>
        </p:txBody>
      </p:sp>
      <p:sp>
        <p:nvSpPr>
          <p:cNvPr id="3" name="Title 2"/>
          <p:cNvSpPr>
            <a:spLocks noGrp="1"/>
          </p:cNvSpPr>
          <p:nvPr>
            <p:ph type="title"/>
          </p:nvPr>
        </p:nvSpPr>
        <p:spPr/>
        <p:txBody>
          <a:bodyPr/>
          <a:lstStyle/>
          <a:p>
            <a:r>
              <a:rPr lang="en-US" dirty="0" smtClean="0"/>
              <a:t>Section 3 – interactions of light waves</a:t>
            </a:r>
            <a:endParaRPr lang="en-US" dirty="0"/>
          </a:p>
        </p:txBody>
      </p:sp>
    </p:spTree>
    <p:extLst>
      <p:ext uri="{BB962C8B-B14F-4D97-AF65-F5344CB8AC3E}">
        <p14:creationId xmlns:p14="http://schemas.microsoft.com/office/powerpoint/2010/main" val="3501316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Reflection occurs when light or any other wave bounces off an object. Cat’s eyes have a layer of cells that reflect light to give them better vision at night.  Reflection is the only way you see objects </a:t>
            </a:r>
          </a:p>
          <a:p>
            <a:endParaRPr lang="en-US" dirty="0"/>
          </a:p>
          <a:p>
            <a:r>
              <a:rPr lang="en-US" dirty="0" smtClean="0"/>
              <a:t>Law of reflection – states that the angle of incidence is equal to the angle of reflection which works like a ball you bounce on the ground</a:t>
            </a:r>
            <a:endParaRPr lang="en-US" dirty="0"/>
          </a:p>
        </p:txBody>
      </p:sp>
      <p:sp>
        <p:nvSpPr>
          <p:cNvPr id="3" name="Title 2"/>
          <p:cNvSpPr>
            <a:spLocks noGrp="1"/>
          </p:cNvSpPr>
          <p:nvPr>
            <p:ph type="title"/>
          </p:nvPr>
        </p:nvSpPr>
        <p:spPr/>
        <p:txBody>
          <a:bodyPr/>
          <a:lstStyle/>
          <a:p>
            <a:r>
              <a:rPr lang="en-US" dirty="0" smtClean="0"/>
              <a:t>Reflection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136917"/>
            <a:ext cx="2715491" cy="268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0030"/>
            <a:ext cx="6248400" cy="280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62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Terms to Learn</a:t>
            </a:r>
          </a:p>
          <a:p>
            <a:pPr lvl="1"/>
            <a:r>
              <a:rPr lang="en-US" dirty="0" smtClean="0"/>
              <a:t>Electromagnetic Wave</a:t>
            </a:r>
          </a:p>
          <a:p>
            <a:pPr lvl="1"/>
            <a:r>
              <a:rPr lang="en-US" dirty="0" smtClean="0"/>
              <a:t>Radiation</a:t>
            </a:r>
            <a:endParaRPr lang="en-US" dirty="0"/>
          </a:p>
        </p:txBody>
      </p:sp>
      <p:sp>
        <p:nvSpPr>
          <p:cNvPr id="2" name="Title 1"/>
          <p:cNvSpPr>
            <a:spLocks noGrp="1"/>
          </p:cNvSpPr>
          <p:nvPr>
            <p:ph type="title"/>
          </p:nvPr>
        </p:nvSpPr>
        <p:spPr/>
        <p:txBody>
          <a:bodyPr/>
          <a:lstStyle/>
          <a:p>
            <a:r>
              <a:rPr lang="en-US" dirty="0" smtClean="0"/>
              <a:t>Section 1 – What is Light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0400"/>
            <a:ext cx="9144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89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Why can you see your reflection in a mirror but not a wall</a:t>
            </a:r>
          </a:p>
          <a:p>
            <a:endParaRPr lang="en-US" dirty="0"/>
          </a:p>
          <a:p>
            <a:r>
              <a:rPr lang="en-US" dirty="0" smtClean="0"/>
              <a:t>Mirror have a smooth surface and the light bounces off at the same angle called regular reflection whereas a wall is not smooth enough and light bounces off in all directions (diffuse reflection)</a:t>
            </a:r>
            <a:endParaRPr lang="en-US" dirty="0"/>
          </a:p>
        </p:txBody>
      </p:sp>
      <p:sp>
        <p:nvSpPr>
          <p:cNvPr id="3" name="Title 2"/>
          <p:cNvSpPr>
            <a:spLocks noGrp="1"/>
          </p:cNvSpPr>
          <p:nvPr>
            <p:ph type="title"/>
          </p:nvPr>
        </p:nvSpPr>
        <p:spPr/>
        <p:txBody>
          <a:bodyPr/>
          <a:lstStyle/>
          <a:p>
            <a:r>
              <a:rPr lang="en-US" dirty="0" smtClean="0"/>
              <a:t>Types of reflection</a:t>
            </a:r>
            <a:endParaRPr lang="en-US" dirty="0"/>
          </a:p>
        </p:txBody>
      </p:sp>
    </p:spTree>
    <p:extLst>
      <p:ext uri="{BB962C8B-B14F-4D97-AF65-F5344CB8AC3E}">
        <p14:creationId xmlns:p14="http://schemas.microsoft.com/office/powerpoint/2010/main" val="1375895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In a flashlight beam objects closer are brighter than those further away this is because of absorption and scattering</a:t>
            </a:r>
          </a:p>
          <a:p>
            <a:endParaRPr lang="en-US" dirty="0"/>
          </a:p>
          <a:p>
            <a:r>
              <a:rPr lang="en-US" dirty="0" smtClean="0"/>
              <a:t>Absorption is the transfer of energy carried by light waves to particles of matter.  When you shine a flashlight the air particles absorb some of the energy.  This causes the light to become dim.  The further the light travels the dimmer it becomes</a:t>
            </a:r>
            <a:endParaRPr lang="en-US" dirty="0"/>
          </a:p>
        </p:txBody>
      </p:sp>
      <p:sp>
        <p:nvSpPr>
          <p:cNvPr id="3" name="Title 2"/>
          <p:cNvSpPr>
            <a:spLocks noGrp="1"/>
          </p:cNvSpPr>
          <p:nvPr>
            <p:ph type="title"/>
          </p:nvPr>
        </p:nvSpPr>
        <p:spPr/>
        <p:txBody>
          <a:bodyPr/>
          <a:lstStyle/>
          <a:p>
            <a:r>
              <a:rPr lang="en-US" dirty="0" smtClean="0"/>
              <a:t>Absorption of light</a:t>
            </a:r>
            <a:endParaRPr lang="en-US" dirty="0"/>
          </a:p>
        </p:txBody>
      </p:sp>
    </p:spTree>
    <p:extLst>
      <p:ext uri="{BB962C8B-B14F-4D97-AF65-F5344CB8AC3E}">
        <p14:creationId xmlns:p14="http://schemas.microsoft.com/office/powerpoint/2010/main" val="986069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Scattering – the release of light energy by particles of matter that has absorbed energy</a:t>
            </a:r>
          </a:p>
          <a:p>
            <a:r>
              <a:rPr lang="en-US" dirty="0" smtClean="0"/>
              <a:t>Light is scattered in all directions by air particles</a:t>
            </a:r>
          </a:p>
          <a:p>
            <a:r>
              <a:rPr lang="en-US" dirty="0" smtClean="0"/>
              <a:t>This makes the sky blue because blue has the shortest wavelength and is scattered more than the other particles.  So when you look at the sky you see a background of blue</a:t>
            </a:r>
          </a:p>
          <a:p>
            <a:endParaRPr lang="en-US" dirty="0"/>
          </a:p>
        </p:txBody>
      </p:sp>
      <p:sp>
        <p:nvSpPr>
          <p:cNvPr id="3" name="Title 2"/>
          <p:cNvSpPr>
            <a:spLocks noGrp="1"/>
          </p:cNvSpPr>
          <p:nvPr>
            <p:ph type="title"/>
          </p:nvPr>
        </p:nvSpPr>
        <p:spPr/>
        <p:txBody>
          <a:bodyPr/>
          <a:lstStyle/>
          <a:p>
            <a:r>
              <a:rPr lang="en-US" dirty="0" smtClean="0"/>
              <a:t>Scattering of light</a:t>
            </a:r>
            <a:endParaRPr lang="en-US" dirty="0"/>
          </a:p>
        </p:txBody>
      </p:sp>
    </p:spTree>
    <p:extLst>
      <p:ext uri="{BB962C8B-B14F-4D97-AF65-F5344CB8AC3E}">
        <p14:creationId xmlns:p14="http://schemas.microsoft.com/office/powerpoint/2010/main" val="21114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4495800" cy="4837176"/>
          </a:xfrm>
        </p:spPr>
        <p:txBody>
          <a:bodyPr/>
          <a:lstStyle/>
          <a:p>
            <a:r>
              <a:rPr lang="en-US" dirty="0" smtClean="0"/>
              <a:t>Refraction – is the bending of a wave as it passes at an angle from one medium to another</a:t>
            </a:r>
          </a:p>
          <a:p>
            <a:r>
              <a:rPr lang="en-US" dirty="0" smtClean="0"/>
              <a:t>Speed of the wave changes as the wave passes through different mediums.  When they change speed the wave bends in the direction which slowed down first</a:t>
            </a:r>
          </a:p>
          <a:p>
            <a:r>
              <a:rPr lang="en-US" dirty="0" smtClean="0"/>
              <a:t>It has to enter at an angle for refraction to happen</a:t>
            </a:r>
          </a:p>
          <a:p>
            <a:r>
              <a:rPr lang="en-US" dirty="0" smtClean="0"/>
              <a:t>Light waves with short wavelengths bend more than waves with long wavelengths</a:t>
            </a:r>
            <a:endParaRPr lang="en-US" dirty="0"/>
          </a:p>
        </p:txBody>
      </p:sp>
      <p:sp>
        <p:nvSpPr>
          <p:cNvPr id="3" name="Title 2"/>
          <p:cNvSpPr>
            <a:spLocks noGrp="1"/>
          </p:cNvSpPr>
          <p:nvPr>
            <p:ph type="title"/>
          </p:nvPr>
        </p:nvSpPr>
        <p:spPr/>
        <p:txBody>
          <a:bodyPr/>
          <a:lstStyle/>
          <a:p>
            <a:r>
              <a:rPr lang="en-US" dirty="0" smtClean="0"/>
              <a:t>Refraction</a:t>
            </a:r>
            <a:endParaRPr lang="en-US" dirty="0"/>
          </a:p>
        </p:txBody>
      </p:sp>
    </p:spTree>
    <p:extLst>
      <p:ext uri="{BB962C8B-B14F-4D97-AF65-F5344CB8AC3E}">
        <p14:creationId xmlns:p14="http://schemas.microsoft.com/office/powerpoint/2010/main" val="394518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Diffraction is the bending of waves around barriers or through openings</a:t>
            </a:r>
          </a:p>
          <a:p>
            <a:r>
              <a:rPr lang="en-US" dirty="0" smtClean="0"/>
              <a:t>Diffraction occurs best when the opening or barrier is smaller or the same size as the wavelength</a:t>
            </a:r>
          </a:p>
          <a:p>
            <a:r>
              <a:rPr lang="en-US" dirty="0" smtClean="0"/>
              <a:t>That is why light does not travel around corners.  The wavelength of light 100 times smaller than a human hair.</a:t>
            </a:r>
          </a:p>
          <a:p>
            <a:r>
              <a:rPr lang="en-US" dirty="0" smtClean="0"/>
              <a:t>Light will diffract a little which is why the edges of your shadow look blurry.</a:t>
            </a:r>
            <a:endParaRPr lang="en-US" dirty="0"/>
          </a:p>
        </p:txBody>
      </p:sp>
      <p:sp>
        <p:nvSpPr>
          <p:cNvPr id="3" name="Title 2"/>
          <p:cNvSpPr>
            <a:spLocks noGrp="1"/>
          </p:cNvSpPr>
          <p:nvPr>
            <p:ph type="title"/>
          </p:nvPr>
        </p:nvSpPr>
        <p:spPr/>
        <p:txBody>
          <a:bodyPr/>
          <a:lstStyle/>
          <a:p>
            <a:r>
              <a:rPr lang="en-US" dirty="0" smtClean="0"/>
              <a:t>Diffraction</a:t>
            </a:r>
            <a:endParaRPr lang="en-US" dirty="0"/>
          </a:p>
        </p:txBody>
      </p:sp>
    </p:spTree>
    <p:extLst>
      <p:ext uri="{BB962C8B-B14F-4D97-AF65-F5344CB8AC3E}">
        <p14:creationId xmlns:p14="http://schemas.microsoft.com/office/powerpoint/2010/main" val="93895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Interference is a wave interaction that occurs when two or more waves overlap.</a:t>
            </a:r>
          </a:p>
          <a:p>
            <a:r>
              <a:rPr lang="en-US" dirty="0" smtClean="0"/>
              <a:t>Overlapping waves can combine by constructive or destructive interference</a:t>
            </a:r>
          </a:p>
          <a:p>
            <a:r>
              <a:rPr lang="en-US" dirty="0" smtClean="0"/>
              <a:t>Constructive interference is when waves combine and the amplitude of the resulting wave is larger.  If this was light then the resulting light would be brighter</a:t>
            </a:r>
          </a:p>
          <a:p>
            <a:r>
              <a:rPr lang="en-US" dirty="0" smtClean="0"/>
              <a:t>Destructive interference is when waves combine and the resulting wave has a smaller amplitude.  In light the resulting light would be dimmer.</a:t>
            </a:r>
          </a:p>
          <a:p>
            <a:r>
              <a:rPr lang="en-US" dirty="0" smtClean="0"/>
              <a:t>Rarely do the wavelengths combine to result in total destructive interference</a:t>
            </a:r>
            <a:endParaRPr lang="en-US" dirty="0"/>
          </a:p>
        </p:txBody>
      </p:sp>
      <p:sp>
        <p:nvSpPr>
          <p:cNvPr id="3" name="Title 2"/>
          <p:cNvSpPr>
            <a:spLocks noGrp="1"/>
          </p:cNvSpPr>
          <p:nvPr>
            <p:ph type="title"/>
          </p:nvPr>
        </p:nvSpPr>
        <p:spPr/>
        <p:txBody>
          <a:bodyPr/>
          <a:lstStyle/>
          <a:p>
            <a:r>
              <a:rPr lang="en-US" dirty="0" smtClean="0"/>
              <a:t>Interference</a:t>
            </a:r>
            <a:endParaRPr lang="en-US" dirty="0"/>
          </a:p>
        </p:txBody>
      </p:sp>
    </p:spTree>
    <p:extLst>
      <p:ext uri="{BB962C8B-B14F-4D97-AF65-F5344CB8AC3E}">
        <p14:creationId xmlns:p14="http://schemas.microsoft.com/office/powerpoint/2010/main" val="349312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t>Terms to Learn</a:t>
            </a:r>
          </a:p>
          <a:p>
            <a:pPr algn="l"/>
            <a:r>
              <a:rPr lang="en-US" dirty="0" smtClean="0"/>
              <a:t>-Transmission</a:t>
            </a:r>
          </a:p>
          <a:p>
            <a:pPr algn="l"/>
            <a:r>
              <a:rPr lang="en-US" dirty="0" smtClean="0"/>
              <a:t>-Transparent</a:t>
            </a:r>
          </a:p>
          <a:p>
            <a:pPr algn="l"/>
            <a:r>
              <a:rPr lang="en-US" dirty="0" smtClean="0"/>
              <a:t>-Translucent</a:t>
            </a:r>
          </a:p>
          <a:p>
            <a:pPr algn="l"/>
            <a:r>
              <a:rPr lang="en-US" dirty="0" smtClean="0"/>
              <a:t>-Opaque</a:t>
            </a:r>
          </a:p>
          <a:p>
            <a:pPr algn="l"/>
            <a:r>
              <a:rPr lang="en-US" dirty="0" smtClean="0"/>
              <a:t>-Pigment</a:t>
            </a:r>
            <a:endParaRPr lang="en-US" dirty="0"/>
          </a:p>
        </p:txBody>
      </p:sp>
      <p:sp>
        <p:nvSpPr>
          <p:cNvPr id="3" name="Title 2"/>
          <p:cNvSpPr>
            <a:spLocks noGrp="1"/>
          </p:cNvSpPr>
          <p:nvPr>
            <p:ph type="title"/>
          </p:nvPr>
        </p:nvSpPr>
        <p:spPr/>
        <p:txBody>
          <a:bodyPr/>
          <a:lstStyle/>
          <a:p>
            <a:r>
              <a:rPr lang="en-US" dirty="0" smtClean="0"/>
              <a:t>Section 4 – Light and Color</a:t>
            </a:r>
            <a:endParaRPr lang="en-US" dirty="0"/>
          </a:p>
        </p:txBody>
      </p:sp>
    </p:spTree>
    <p:extLst>
      <p:ext uri="{BB962C8B-B14F-4D97-AF65-F5344CB8AC3E}">
        <p14:creationId xmlns:p14="http://schemas.microsoft.com/office/powerpoint/2010/main" val="2049379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t>When light strikes an object it can interact in three different ways</a:t>
            </a:r>
          </a:p>
          <a:p>
            <a:pPr algn="l"/>
            <a:r>
              <a:rPr lang="en-US" dirty="0" smtClean="0"/>
              <a:t>Reflections – you can see glass and your reflection in it</a:t>
            </a:r>
          </a:p>
          <a:p>
            <a:pPr algn="l"/>
            <a:r>
              <a:rPr lang="en-US" dirty="0" smtClean="0"/>
              <a:t>Absorption – light is absorbed into glass which is why it feels warm when you touch it</a:t>
            </a:r>
          </a:p>
          <a:p>
            <a:pPr algn="l"/>
            <a:r>
              <a:rPr lang="en-US" dirty="0" smtClean="0"/>
              <a:t>Transmission – You can see objects outside because light is transmitted through the glass.  Transmission is the passing of light through matter</a:t>
            </a:r>
          </a:p>
          <a:p>
            <a:pPr algn="l"/>
            <a:r>
              <a:rPr lang="en-US" dirty="0" smtClean="0"/>
              <a:t>All the light you see has been transmitted through the air.  </a:t>
            </a:r>
          </a:p>
        </p:txBody>
      </p:sp>
      <p:sp>
        <p:nvSpPr>
          <p:cNvPr id="3" name="Title 2"/>
          <p:cNvSpPr>
            <a:spLocks noGrp="1"/>
          </p:cNvSpPr>
          <p:nvPr>
            <p:ph type="title"/>
          </p:nvPr>
        </p:nvSpPr>
        <p:spPr/>
        <p:txBody>
          <a:bodyPr/>
          <a:lstStyle/>
          <a:p>
            <a:r>
              <a:rPr lang="en-US" dirty="0" smtClean="0"/>
              <a:t>Light and matter</a:t>
            </a:r>
            <a:endParaRPr lang="en-US" dirty="0"/>
          </a:p>
        </p:txBody>
      </p:sp>
    </p:spTree>
    <p:extLst>
      <p:ext uri="{BB962C8B-B14F-4D97-AF65-F5344CB8AC3E}">
        <p14:creationId xmlns:p14="http://schemas.microsoft.com/office/powerpoint/2010/main" val="3773852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t>Transparent – objects through which might can easily pass.  You can see objects clearly.</a:t>
            </a:r>
          </a:p>
          <a:p>
            <a:pPr algn="l"/>
            <a:r>
              <a:rPr lang="en-US" dirty="0" smtClean="0"/>
              <a:t>Translucent – transmits light but also scatters the light as it passes through.  Wax paper</a:t>
            </a:r>
          </a:p>
          <a:p>
            <a:pPr algn="l"/>
            <a:r>
              <a:rPr lang="en-US" dirty="0" smtClean="0"/>
              <a:t>Opaque – Matter that does not transmit any light.  You cannot see through these objects. </a:t>
            </a:r>
            <a:endParaRPr lang="en-US" dirty="0"/>
          </a:p>
        </p:txBody>
      </p:sp>
      <p:sp>
        <p:nvSpPr>
          <p:cNvPr id="3" name="Title 2"/>
          <p:cNvSpPr>
            <a:spLocks noGrp="1"/>
          </p:cNvSpPr>
          <p:nvPr>
            <p:ph type="title"/>
          </p:nvPr>
        </p:nvSpPr>
        <p:spPr/>
        <p:txBody>
          <a:bodyPr/>
          <a:lstStyle/>
          <a:p>
            <a:r>
              <a:rPr lang="en-US" dirty="0" smtClean="0"/>
              <a:t>Types of matter</a:t>
            </a:r>
            <a:endParaRPr lang="en-US" dirty="0"/>
          </a:p>
        </p:txBody>
      </p:sp>
    </p:spTree>
    <p:extLst>
      <p:ext uri="{BB962C8B-B14F-4D97-AF65-F5344CB8AC3E}">
        <p14:creationId xmlns:p14="http://schemas.microsoft.com/office/powerpoint/2010/main" val="2657390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t>The color an object appears to be depends on the wavelength of light that reaches your eyes.</a:t>
            </a:r>
          </a:p>
          <a:p>
            <a:pPr algn="l"/>
            <a:r>
              <a:rPr lang="en-US" dirty="0" smtClean="0"/>
              <a:t>Light reaches your eyes after being reflected off another object and is converted into electrical impulses and interpreted by your brain as colors</a:t>
            </a:r>
          </a:p>
          <a:p>
            <a:pPr algn="l"/>
            <a:endParaRPr lang="en-US" dirty="0"/>
          </a:p>
          <a:p>
            <a:pPr algn="l"/>
            <a:r>
              <a:rPr lang="en-US" dirty="0" smtClean="0"/>
              <a:t>Remember that white is all the colors combined and black is the absence of color because all the colors are being absorbed.</a:t>
            </a:r>
            <a:endParaRPr lang="en-US" dirty="0"/>
          </a:p>
        </p:txBody>
      </p:sp>
      <p:sp>
        <p:nvSpPr>
          <p:cNvPr id="3" name="Title 2"/>
          <p:cNvSpPr>
            <a:spLocks noGrp="1"/>
          </p:cNvSpPr>
          <p:nvPr>
            <p:ph type="title"/>
          </p:nvPr>
        </p:nvSpPr>
        <p:spPr/>
        <p:txBody>
          <a:bodyPr/>
          <a:lstStyle/>
          <a:p>
            <a:r>
              <a:rPr lang="en-US" dirty="0" smtClean="0"/>
              <a:t>color</a:t>
            </a:r>
            <a:endParaRPr lang="en-US" dirty="0"/>
          </a:p>
        </p:txBody>
      </p:sp>
    </p:spTree>
    <p:extLst>
      <p:ext uri="{BB962C8B-B14F-4D97-AF65-F5344CB8AC3E}">
        <p14:creationId xmlns:p14="http://schemas.microsoft.com/office/powerpoint/2010/main" val="135718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Light is a type of energy that travels as a wave</a:t>
            </a:r>
          </a:p>
          <a:p>
            <a:pPr lvl="1"/>
            <a:r>
              <a:rPr lang="en-US" dirty="0" smtClean="0"/>
              <a:t>Unlike sound light does not need a medium through which to travel.  </a:t>
            </a:r>
          </a:p>
          <a:p>
            <a:pPr lvl="1"/>
            <a:r>
              <a:rPr lang="en-US" dirty="0" smtClean="0"/>
              <a:t>Light is an electromagnetic wave that can travel through space or matter and consists of changing electric and magnetic fields</a:t>
            </a:r>
          </a:p>
          <a:p>
            <a:pPr lvl="1"/>
            <a:r>
              <a:rPr lang="en-US" dirty="0" smtClean="0"/>
              <a:t>A field is a region around an object that can exert a force, a push, or pull, on another object without actually touching </a:t>
            </a:r>
            <a:r>
              <a:rPr lang="en-US" smtClean="0"/>
              <a:t>the object.  </a:t>
            </a:r>
            <a:endParaRPr lang="en-US" dirty="0"/>
          </a:p>
        </p:txBody>
      </p:sp>
      <p:sp>
        <p:nvSpPr>
          <p:cNvPr id="2" name="Title 1"/>
          <p:cNvSpPr>
            <a:spLocks noGrp="1"/>
          </p:cNvSpPr>
          <p:nvPr>
            <p:ph type="title"/>
          </p:nvPr>
        </p:nvSpPr>
        <p:spPr/>
        <p:txBody>
          <a:bodyPr/>
          <a:lstStyle/>
          <a:p>
            <a:r>
              <a:rPr lang="en-US" dirty="0" smtClean="0"/>
              <a:t>Light is an electromagnetic wave</a:t>
            </a:r>
            <a:endParaRPr lang="en-US" dirty="0"/>
          </a:p>
        </p:txBody>
      </p:sp>
    </p:spTree>
    <p:extLst>
      <p:ext uri="{BB962C8B-B14F-4D97-AF65-F5344CB8AC3E}">
        <p14:creationId xmlns:p14="http://schemas.microsoft.com/office/powerpoint/2010/main" val="2271568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Glass is clear because it allows all the colors to pass through it.  Green glass is green because all the colors are absorbed but green is transmitted through.  </a:t>
            </a:r>
            <a:endParaRPr lang="en-US" dirty="0"/>
          </a:p>
        </p:txBody>
      </p:sp>
      <p:sp>
        <p:nvSpPr>
          <p:cNvPr id="3" name="Title 2"/>
          <p:cNvSpPr>
            <a:spLocks noGrp="1"/>
          </p:cNvSpPr>
          <p:nvPr>
            <p:ph type="title"/>
          </p:nvPr>
        </p:nvSpPr>
        <p:spPr/>
        <p:txBody>
          <a:bodyPr/>
          <a:lstStyle/>
          <a:p>
            <a:r>
              <a:rPr lang="en-US" dirty="0" smtClean="0"/>
              <a:t>Colors of clear or translucent objects</a:t>
            </a:r>
            <a:endParaRPr lang="en-US" dirty="0"/>
          </a:p>
        </p:txBody>
      </p:sp>
    </p:spTree>
    <p:extLst>
      <p:ext uri="{BB962C8B-B14F-4D97-AF65-F5344CB8AC3E}">
        <p14:creationId xmlns:p14="http://schemas.microsoft.com/office/powerpoint/2010/main" val="2287947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gn="l"/>
            <a:r>
              <a:rPr lang="en-US" dirty="0" smtClean="0"/>
              <a:t>Primary colors – red, blue, and green combine to make white light </a:t>
            </a:r>
          </a:p>
          <a:p>
            <a:pPr algn="l"/>
            <a:r>
              <a:rPr lang="en-US" dirty="0" smtClean="0"/>
              <a:t>You can add these together in different ratios to produce any color</a:t>
            </a:r>
          </a:p>
          <a:p>
            <a:pPr algn="l"/>
            <a:endParaRPr lang="en-US" dirty="0"/>
          </a:p>
          <a:p>
            <a:pPr algn="l"/>
            <a:r>
              <a:rPr lang="en-US" dirty="0" smtClean="0"/>
              <a:t>Pigment – material that gives a substance its color by absorbing some colors of light and reflecting others. Mixing pigments gives you colors in art. </a:t>
            </a:r>
            <a:endParaRPr lang="en-US" dirty="0"/>
          </a:p>
        </p:txBody>
      </p:sp>
      <p:sp>
        <p:nvSpPr>
          <p:cNvPr id="3" name="Title 2"/>
          <p:cNvSpPr>
            <a:spLocks noGrp="1"/>
          </p:cNvSpPr>
          <p:nvPr>
            <p:ph type="title"/>
          </p:nvPr>
        </p:nvSpPr>
        <p:spPr/>
        <p:txBody>
          <a:bodyPr/>
          <a:lstStyle/>
          <a:p>
            <a:r>
              <a:rPr lang="en-US" dirty="0" smtClean="0"/>
              <a:t>Mixing colors of light</a:t>
            </a:r>
            <a:endParaRPr lang="en-US" dirty="0"/>
          </a:p>
        </p:txBody>
      </p:sp>
    </p:spTree>
    <p:extLst>
      <p:ext uri="{BB962C8B-B14F-4D97-AF65-F5344CB8AC3E}">
        <p14:creationId xmlns:p14="http://schemas.microsoft.com/office/powerpoint/2010/main" val="339435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smtClean="0"/>
              <a:t>An EM wave is produced by the vibration of an electrically charged particle.  </a:t>
            </a:r>
          </a:p>
          <a:p>
            <a:r>
              <a:rPr lang="en-US" dirty="0" smtClean="0"/>
              <a:t>A particle with an electric charge is surrounded by an electric field.  When the particle vibrates the electric field around it vibrates too.  When the field vibrates a vibrating magnetic field is created.  This produces the EM wave that carries energy released by the original vibration</a:t>
            </a:r>
          </a:p>
          <a:p>
            <a:r>
              <a:rPr lang="en-US" dirty="0" smtClean="0"/>
              <a:t>This emission of energy in the form of EM waves is called radiation.  </a:t>
            </a:r>
            <a:endParaRPr lang="en-US" dirty="0"/>
          </a:p>
        </p:txBody>
      </p:sp>
      <p:sp>
        <p:nvSpPr>
          <p:cNvPr id="2" name="Title 1"/>
          <p:cNvSpPr>
            <a:spLocks noGrp="1"/>
          </p:cNvSpPr>
          <p:nvPr>
            <p:ph type="title"/>
          </p:nvPr>
        </p:nvSpPr>
        <p:spPr/>
        <p:txBody>
          <a:bodyPr/>
          <a:lstStyle/>
          <a:p>
            <a:r>
              <a:rPr lang="en-US" dirty="0" smtClean="0"/>
              <a:t>How is Light produced?</a:t>
            </a:r>
            <a:endParaRPr lang="en-US" dirty="0"/>
          </a:p>
        </p:txBody>
      </p:sp>
    </p:spTree>
    <p:extLst>
      <p:ext uri="{BB962C8B-B14F-4D97-AF65-F5344CB8AC3E}">
        <p14:creationId xmlns:p14="http://schemas.microsoft.com/office/powerpoint/2010/main" val="32288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905000"/>
            <a:ext cx="7924800" cy="4953000"/>
          </a:xfrm>
        </p:spPr>
        <p:txBody>
          <a:bodyPr/>
          <a:lstStyle/>
          <a:p>
            <a:r>
              <a:rPr lang="en-US" dirty="0" smtClean="0"/>
              <a:t>Electrical energy supplied to the filament in the light bulb makes the atoms vibrate. Which makes the particles in the atom begin to vibrate.  This produces light</a:t>
            </a:r>
            <a:endParaRPr lang="en-US" dirty="0"/>
          </a:p>
        </p:txBody>
      </p:sp>
      <p:sp>
        <p:nvSpPr>
          <p:cNvPr id="2" name="Title 1"/>
          <p:cNvSpPr>
            <a:spLocks noGrp="1"/>
          </p:cNvSpPr>
          <p:nvPr>
            <p:ph type="title"/>
          </p:nvPr>
        </p:nvSpPr>
        <p:spPr/>
        <p:txBody>
          <a:bodyPr/>
          <a:lstStyle/>
          <a:p>
            <a:r>
              <a:rPr lang="en-US" dirty="0" smtClean="0"/>
              <a:t>Light bulbs</a:t>
            </a:r>
            <a:endParaRPr lang="en-US" dirty="0"/>
          </a:p>
        </p:txBody>
      </p:sp>
    </p:spTree>
    <p:extLst>
      <p:ext uri="{BB962C8B-B14F-4D97-AF65-F5344CB8AC3E}">
        <p14:creationId xmlns:p14="http://schemas.microsoft.com/office/powerpoint/2010/main" val="224971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Scientists have yet to discover anything that is faster than the speed of light</a:t>
            </a:r>
          </a:p>
          <a:p>
            <a:r>
              <a:rPr lang="en-US" dirty="0" smtClean="0"/>
              <a:t>In the vacuum of space it travels about 300,000,000 m/s </a:t>
            </a:r>
          </a:p>
          <a:p>
            <a:r>
              <a:rPr lang="en-US" dirty="0" smtClean="0"/>
              <a:t>Light travels about 880,000 times faster than sound</a:t>
            </a:r>
          </a:p>
          <a:p>
            <a:r>
              <a:rPr lang="en-US" dirty="0" smtClean="0"/>
              <a:t>That is way you see the lightning then hear the thunder</a:t>
            </a:r>
            <a:endParaRPr lang="en-US" dirty="0"/>
          </a:p>
        </p:txBody>
      </p:sp>
      <p:sp>
        <p:nvSpPr>
          <p:cNvPr id="2" name="Title 1"/>
          <p:cNvSpPr>
            <a:spLocks noGrp="1"/>
          </p:cNvSpPr>
          <p:nvPr>
            <p:ph type="title"/>
          </p:nvPr>
        </p:nvSpPr>
        <p:spPr/>
        <p:txBody>
          <a:bodyPr/>
          <a:lstStyle/>
          <a:p>
            <a:r>
              <a:rPr lang="en-US" dirty="0" smtClean="0"/>
              <a:t>The  speed of light</a:t>
            </a:r>
            <a:endParaRPr lang="en-US" dirty="0"/>
          </a:p>
        </p:txBody>
      </p:sp>
    </p:spTree>
    <p:extLst>
      <p:ext uri="{BB962C8B-B14F-4D97-AF65-F5344CB8AC3E}">
        <p14:creationId xmlns:p14="http://schemas.microsoft.com/office/powerpoint/2010/main" val="3407111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Terms to Learn</a:t>
            </a:r>
          </a:p>
          <a:p>
            <a:r>
              <a:rPr lang="en-US" dirty="0" smtClean="0"/>
              <a:t>Electromagnetic spectrum</a:t>
            </a:r>
            <a:endParaRPr lang="en-US" dirty="0"/>
          </a:p>
        </p:txBody>
      </p:sp>
      <p:sp>
        <p:nvSpPr>
          <p:cNvPr id="2" name="Title 1"/>
          <p:cNvSpPr>
            <a:spLocks noGrp="1"/>
          </p:cNvSpPr>
          <p:nvPr>
            <p:ph type="title"/>
          </p:nvPr>
        </p:nvSpPr>
        <p:spPr/>
        <p:txBody>
          <a:bodyPr/>
          <a:lstStyle/>
          <a:p>
            <a:r>
              <a:rPr lang="en-US" dirty="0" smtClean="0"/>
              <a:t>Section 2 – The electromagnetic spectrum</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23374"/>
            <a:ext cx="9144000" cy="404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38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You see objects because light reflects off them</a:t>
            </a:r>
          </a:p>
          <a:p>
            <a:r>
              <a:rPr lang="en-US" dirty="0" smtClean="0"/>
              <a:t>There are many types of EM waves but they all travel the same speed in space</a:t>
            </a:r>
          </a:p>
          <a:p>
            <a:r>
              <a:rPr lang="en-US" dirty="0" smtClean="0"/>
              <a:t>300,000,000</a:t>
            </a:r>
          </a:p>
          <a:p>
            <a:r>
              <a:rPr lang="en-US" dirty="0" smtClean="0"/>
              <a:t>The entire range of EM waves are called the electromagnetic spectrum</a:t>
            </a:r>
            <a:endParaRPr lang="en-US" dirty="0"/>
          </a:p>
        </p:txBody>
      </p:sp>
      <p:sp>
        <p:nvSpPr>
          <p:cNvPr id="2" name="Title 1"/>
          <p:cNvSpPr>
            <a:spLocks noGrp="1"/>
          </p:cNvSpPr>
          <p:nvPr>
            <p:ph type="title"/>
          </p:nvPr>
        </p:nvSpPr>
        <p:spPr/>
        <p:txBody>
          <a:bodyPr/>
          <a:lstStyle/>
          <a:p>
            <a:r>
              <a:rPr lang="en-US" dirty="0" smtClean="0"/>
              <a:t>Light</a:t>
            </a:r>
            <a:endParaRPr lang="en-US" dirty="0"/>
          </a:p>
        </p:txBody>
      </p:sp>
    </p:spTree>
    <p:extLst>
      <p:ext uri="{BB962C8B-B14F-4D97-AF65-F5344CB8AC3E}">
        <p14:creationId xmlns:p14="http://schemas.microsoft.com/office/powerpoint/2010/main" val="380519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Radio waves cover a wide range of the waves in the EM spectrum.  </a:t>
            </a:r>
          </a:p>
          <a:p>
            <a:r>
              <a:rPr lang="en-US" dirty="0" smtClean="0"/>
              <a:t>Can have some of the longest wavelengths and the lowest frequencies. Therefore radio waves are low energy waves but are strong enough to carry radio signals</a:t>
            </a:r>
          </a:p>
          <a:p>
            <a:r>
              <a:rPr lang="en-US" dirty="0" smtClean="0"/>
              <a:t>Two types of radio waves which have different modulations</a:t>
            </a:r>
          </a:p>
          <a:p>
            <a:r>
              <a:rPr lang="en-US" dirty="0" smtClean="0"/>
              <a:t>AM – amplitude modulation</a:t>
            </a:r>
          </a:p>
          <a:p>
            <a:r>
              <a:rPr lang="en-US" dirty="0" smtClean="0"/>
              <a:t>FM – frequency modulations which can carry more information and therefore are used by stations that carry mostly music</a:t>
            </a:r>
            <a:endParaRPr lang="en-US" dirty="0"/>
          </a:p>
        </p:txBody>
      </p:sp>
      <p:sp>
        <p:nvSpPr>
          <p:cNvPr id="3" name="Title 2"/>
          <p:cNvSpPr>
            <a:spLocks noGrp="1"/>
          </p:cNvSpPr>
          <p:nvPr>
            <p:ph type="title"/>
          </p:nvPr>
        </p:nvSpPr>
        <p:spPr/>
        <p:txBody>
          <a:bodyPr/>
          <a:lstStyle/>
          <a:p>
            <a:r>
              <a:rPr lang="en-US" dirty="0" smtClean="0"/>
              <a:t>Radio waves</a:t>
            </a:r>
            <a:endParaRPr lang="en-US" dirty="0"/>
          </a:p>
        </p:txBody>
      </p:sp>
    </p:spTree>
    <p:extLst>
      <p:ext uri="{BB962C8B-B14F-4D97-AF65-F5344CB8AC3E}">
        <p14:creationId xmlns:p14="http://schemas.microsoft.com/office/powerpoint/2010/main" val="1137573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215</TotalTime>
  <Words>1632</Words>
  <Application>Microsoft Office PowerPoint</Application>
  <PresentationFormat>On-screen Show (4:3)</PresentationFormat>
  <Paragraphs>136</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BlackTie</vt:lpstr>
      <vt:lpstr>Chapter 22</vt:lpstr>
      <vt:lpstr>Section 1 – What is Light</vt:lpstr>
      <vt:lpstr>Light is an electromagnetic wave</vt:lpstr>
      <vt:lpstr>How is Light produced?</vt:lpstr>
      <vt:lpstr>Light bulbs</vt:lpstr>
      <vt:lpstr>The  speed of light</vt:lpstr>
      <vt:lpstr>Section 2 – The electromagnetic spectrum</vt:lpstr>
      <vt:lpstr>Light</vt:lpstr>
      <vt:lpstr>Radio waves</vt:lpstr>
      <vt:lpstr>TV and radio waves</vt:lpstr>
      <vt:lpstr>Microwaves</vt:lpstr>
      <vt:lpstr>Radar</vt:lpstr>
      <vt:lpstr>Infrared waves</vt:lpstr>
      <vt:lpstr>Visible light</vt:lpstr>
      <vt:lpstr>Colors of Light</vt:lpstr>
      <vt:lpstr>Ultraviolet light</vt:lpstr>
      <vt:lpstr>X rays and gamma rays</vt:lpstr>
      <vt:lpstr>Section 3 – interactions of light waves</vt:lpstr>
      <vt:lpstr>Reflection</vt:lpstr>
      <vt:lpstr>Types of reflection</vt:lpstr>
      <vt:lpstr>Absorption of light</vt:lpstr>
      <vt:lpstr>Scattering of light</vt:lpstr>
      <vt:lpstr>Refraction</vt:lpstr>
      <vt:lpstr>Diffraction</vt:lpstr>
      <vt:lpstr>Interference</vt:lpstr>
      <vt:lpstr>Section 4 – Light and Color</vt:lpstr>
      <vt:lpstr>Light and matter</vt:lpstr>
      <vt:lpstr>Types of matter</vt:lpstr>
      <vt:lpstr>color</vt:lpstr>
      <vt:lpstr>Colors of clear or translucent objects</vt:lpstr>
      <vt:lpstr>Mixing colors of light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dc:title>
  <dc:creator>Erica Beerbower</dc:creator>
  <cp:lastModifiedBy>Erica Beerbower</cp:lastModifiedBy>
  <cp:revision>23</cp:revision>
  <dcterms:created xsi:type="dcterms:W3CDTF">2012-03-23T01:33:49Z</dcterms:created>
  <dcterms:modified xsi:type="dcterms:W3CDTF">2012-04-08T01:22:30Z</dcterms:modified>
</cp:coreProperties>
</file>