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83" r:id="rId5"/>
    <p:sldId id="259" r:id="rId6"/>
    <p:sldId id="260" r:id="rId7"/>
    <p:sldId id="261" r:id="rId8"/>
    <p:sldId id="262" r:id="rId9"/>
    <p:sldId id="286" r:id="rId10"/>
    <p:sldId id="263" r:id="rId11"/>
    <p:sldId id="264" r:id="rId12"/>
    <p:sldId id="284" r:id="rId13"/>
    <p:sldId id="265" r:id="rId14"/>
    <p:sldId id="285" r:id="rId15"/>
    <p:sldId id="266" r:id="rId16"/>
    <p:sldId id="267" r:id="rId17"/>
    <p:sldId id="288" r:id="rId18"/>
    <p:sldId id="289" r:id="rId19"/>
    <p:sldId id="290" r:id="rId20"/>
    <p:sldId id="291" r:id="rId21"/>
    <p:sldId id="292" r:id="rId22"/>
    <p:sldId id="293" r:id="rId23"/>
    <p:sldId id="294" r:id="rId24"/>
    <p:sldId id="295" r:id="rId25"/>
    <p:sldId id="296" r:id="rId26"/>
    <p:sldId id="26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58"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8AB3040B-A725-4012-AC41-C11C8275F9F2}" type="datetimeFigureOut">
              <a:rPr lang="en-US" smtClean="0"/>
              <a:t>3/26/2013</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D8319EE-360C-48C2-A2AC-C919FC94A0E9}"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B3040B-A725-4012-AC41-C11C8275F9F2}"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8319EE-360C-48C2-A2AC-C919FC94A0E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B3040B-A725-4012-AC41-C11C8275F9F2}"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8319EE-360C-48C2-A2AC-C919FC94A0E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B3040B-A725-4012-AC41-C11C8275F9F2}"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8319EE-360C-48C2-A2AC-C919FC94A0E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B3040B-A725-4012-AC41-C11C8275F9F2}"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8319EE-360C-48C2-A2AC-C919FC94A0E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AB3040B-A725-4012-AC41-C11C8275F9F2}" type="datetimeFigureOut">
              <a:rPr lang="en-US" smtClean="0"/>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8319EE-360C-48C2-A2AC-C919FC94A0E9}"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B3040B-A725-4012-AC41-C11C8275F9F2}" type="datetimeFigureOut">
              <a:rPr lang="en-US" smtClean="0"/>
              <a:t>3/26/2013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8319EE-360C-48C2-A2AC-C919FC94A0E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B3040B-A725-4012-AC41-C11C8275F9F2}" type="datetimeFigureOut">
              <a:rPr lang="en-US" smtClean="0"/>
              <a:t>3/26/2013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8319EE-360C-48C2-A2AC-C919FC94A0E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3040B-A725-4012-AC41-C11C8275F9F2}" type="datetimeFigureOut">
              <a:rPr lang="en-US" smtClean="0"/>
              <a:t>3/26/2013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8319EE-360C-48C2-A2AC-C919FC94A0E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AB3040B-A725-4012-AC41-C11C8275F9F2}" type="datetimeFigureOut">
              <a:rPr lang="en-US" smtClean="0"/>
              <a:t>3/26/2013</a:t>
            </a:fld>
            <a:endParaRPr lang="en-US"/>
          </a:p>
        </p:txBody>
      </p:sp>
      <p:sp>
        <p:nvSpPr>
          <p:cNvPr id="7" name="Slide Number Placeholder 6"/>
          <p:cNvSpPr>
            <a:spLocks noGrp="1"/>
          </p:cNvSpPr>
          <p:nvPr>
            <p:ph type="sldNum" sz="quarter" idx="12"/>
          </p:nvPr>
        </p:nvSpPr>
        <p:spPr/>
        <p:txBody>
          <a:bodyPr/>
          <a:lstStyle/>
          <a:p>
            <a:fld id="{FD8319EE-360C-48C2-A2AC-C919FC94A0E9}"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B3040B-A725-4012-AC41-C11C8275F9F2}" type="datetimeFigureOut">
              <a:rPr lang="en-US" smtClean="0"/>
              <a:t>3/26/2013</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FD8319EE-360C-48C2-A2AC-C919FC94A0E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8AB3040B-A725-4012-AC41-C11C8275F9F2}" type="datetimeFigureOut">
              <a:rPr lang="en-US" smtClean="0"/>
              <a:t>3/26/2013</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D8319EE-360C-48C2-A2AC-C919FC94A0E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0782"/>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p:txBody>
          <a:bodyPr/>
          <a:lstStyle/>
          <a:p>
            <a:r>
              <a:rPr lang="en-US" dirty="0" smtClean="0">
                <a:solidFill>
                  <a:srgbClr val="FF0000"/>
                </a:solidFill>
              </a:rPr>
              <a:t>Chapter 20 </a:t>
            </a:r>
            <a:endParaRPr lang="en-US" dirty="0">
              <a:solidFill>
                <a:srgbClr val="FF0000"/>
              </a:solidFill>
            </a:endParaRPr>
          </a:p>
        </p:txBody>
      </p:sp>
      <p:sp>
        <p:nvSpPr>
          <p:cNvPr id="3" name="Subtitle 2"/>
          <p:cNvSpPr>
            <a:spLocks noGrp="1"/>
          </p:cNvSpPr>
          <p:nvPr>
            <p:ph type="subTitle" idx="1"/>
          </p:nvPr>
        </p:nvSpPr>
        <p:spPr/>
        <p:txBody>
          <a:bodyPr/>
          <a:lstStyle/>
          <a:p>
            <a:r>
              <a:rPr lang="en-US" dirty="0" smtClean="0">
                <a:solidFill>
                  <a:srgbClr val="FF0000"/>
                </a:solidFill>
              </a:rPr>
              <a:t>The Energy of Waves</a:t>
            </a:r>
            <a:endParaRPr lang="en-US" dirty="0">
              <a:solidFill>
                <a:srgbClr val="FF0000"/>
              </a:solidFill>
            </a:endParaRPr>
          </a:p>
        </p:txBody>
      </p:sp>
    </p:spTree>
    <p:extLst>
      <p:ext uri="{BB962C8B-B14F-4D97-AF65-F5344CB8AC3E}">
        <p14:creationId xmlns:p14="http://schemas.microsoft.com/office/powerpoint/2010/main" val="4135382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Waves</a:t>
            </a:r>
            <a:endParaRPr lang="en-US" dirty="0"/>
          </a:p>
        </p:txBody>
      </p:sp>
      <p:sp>
        <p:nvSpPr>
          <p:cNvPr id="3" name="Content Placeholder 2"/>
          <p:cNvSpPr>
            <a:spLocks noGrp="1"/>
          </p:cNvSpPr>
          <p:nvPr>
            <p:ph idx="1"/>
          </p:nvPr>
        </p:nvSpPr>
        <p:spPr/>
        <p:txBody>
          <a:bodyPr/>
          <a:lstStyle/>
          <a:p>
            <a:r>
              <a:rPr lang="en-US" dirty="0" smtClean="0"/>
              <a:t>Waves are classified based on the direction in which the particles of the medium vibrate compared with the direction in which the waves travel.  </a:t>
            </a:r>
          </a:p>
          <a:p>
            <a:r>
              <a:rPr lang="en-US" dirty="0" smtClean="0"/>
              <a:t>Two main types are transverse and longitudinal </a:t>
            </a:r>
            <a:endParaRPr lang="en-US" dirty="0"/>
          </a:p>
        </p:txBody>
      </p:sp>
    </p:spTree>
    <p:extLst>
      <p:ext uri="{BB962C8B-B14F-4D97-AF65-F5344CB8AC3E}">
        <p14:creationId xmlns:p14="http://schemas.microsoft.com/office/powerpoint/2010/main" val="3338310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81000"/>
            <a:ext cx="7024744" cy="838200"/>
          </a:xfrm>
        </p:spPr>
        <p:txBody>
          <a:bodyPr/>
          <a:lstStyle/>
          <a:p>
            <a:r>
              <a:rPr lang="en-US" dirty="0" smtClean="0"/>
              <a:t>Transverse waves</a:t>
            </a:r>
            <a:endParaRPr lang="en-US" dirty="0"/>
          </a:p>
        </p:txBody>
      </p:sp>
      <p:sp>
        <p:nvSpPr>
          <p:cNvPr id="3" name="Content Placeholder 2"/>
          <p:cNvSpPr>
            <a:spLocks noGrp="1"/>
          </p:cNvSpPr>
          <p:nvPr>
            <p:ph idx="1"/>
          </p:nvPr>
        </p:nvSpPr>
        <p:spPr>
          <a:xfrm>
            <a:off x="457200" y="1371600"/>
            <a:ext cx="8229600" cy="5486400"/>
          </a:xfrm>
        </p:spPr>
        <p:txBody>
          <a:bodyPr>
            <a:normAutofit/>
          </a:bodyPr>
          <a:lstStyle/>
          <a:p>
            <a:r>
              <a:rPr lang="en-US" dirty="0" smtClean="0"/>
              <a:t>Transverse waves are where the waves travel in an up and down motion.  Transverse means “moving across”, they move across or perpendicular to the direction that the wave is traveling. </a:t>
            </a:r>
          </a:p>
          <a:p>
            <a:r>
              <a:rPr lang="en-US" dirty="0" smtClean="0"/>
              <a:t>Example: Wave moving on a rope</a:t>
            </a:r>
          </a:p>
          <a:p>
            <a:r>
              <a:rPr lang="en-US" dirty="0" smtClean="0"/>
              <a:t>Highest point on a transverse wave is called a crest. </a:t>
            </a:r>
          </a:p>
          <a:p>
            <a:r>
              <a:rPr lang="en-US" dirty="0" smtClean="0"/>
              <a:t>Lowest point between each crest is called a trough. </a:t>
            </a:r>
          </a:p>
          <a:p>
            <a:r>
              <a:rPr lang="en-US" dirty="0" smtClean="0"/>
              <a:t>Although electromagnetic waves do not travel by vibrating particles in a medium, all electromagnetic waves are classified as transverse waves</a:t>
            </a:r>
            <a:endParaRPr lang="en-US" dirty="0"/>
          </a:p>
        </p:txBody>
      </p:sp>
    </p:spTree>
    <p:extLst>
      <p:ext uri="{BB962C8B-B14F-4D97-AF65-F5344CB8AC3E}">
        <p14:creationId xmlns:p14="http://schemas.microsoft.com/office/powerpoint/2010/main" val="3837905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0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8778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Longitudinal Waves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Longitudinal waves – the particles of the medium vibrate back and forth along the path that the wave travels</a:t>
            </a:r>
          </a:p>
          <a:p>
            <a:r>
              <a:rPr lang="en-US" dirty="0" smtClean="0"/>
              <a:t>Example: Spring</a:t>
            </a:r>
          </a:p>
          <a:p>
            <a:r>
              <a:rPr lang="en-US" dirty="0" smtClean="0"/>
              <a:t>A section of a longitudinal wave where the particles are crowded together is called a compression</a:t>
            </a:r>
          </a:p>
          <a:p>
            <a:r>
              <a:rPr lang="en-US" dirty="0" smtClean="0"/>
              <a:t>A section where the particles are less crowded than normal is called a rarefaction</a:t>
            </a:r>
          </a:p>
          <a:p>
            <a:r>
              <a:rPr lang="en-US" dirty="0" smtClean="0"/>
              <a:t>Sound wave is an example of a longitudinal wave</a:t>
            </a:r>
            <a:endParaRPr lang="en-US" dirty="0"/>
          </a:p>
        </p:txBody>
      </p:sp>
    </p:spTree>
    <p:extLst>
      <p:ext uri="{BB962C8B-B14F-4D97-AF65-F5344CB8AC3E}">
        <p14:creationId xmlns:p14="http://schemas.microsoft.com/office/powerpoint/2010/main" val="822229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934" y="1143000"/>
            <a:ext cx="7829550" cy="521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7291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81000"/>
            <a:ext cx="7024744" cy="685800"/>
          </a:xfrm>
        </p:spPr>
        <p:txBody>
          <a:bodyPr>
            <a:normAutofit fontScale="90000"/>
          </a:bodyPr>
          <a:lstStyle/>
          <a:p>
            <a:r>
              <a:rPr lang="en-US" dirty="0" smtClean="0"/>
              <a:t>Surface Wave</a:t>
            </a:r>
            <a:endParaRPr lang="en-US" dirty="0"/>
          </a:p>
        </p:txBody>
      </p:sp>
      <p:sp>
        <p:nvSpPr>
          <p:cNvPr id="3" name="Content Placeholder 2"/>
          <p:cNvSpPr>
            <a:spLocks noGrp="1"/>
          </p:cNvSpPr>
          <p:nvPr>
            <p:ph idx="1"/>
          </p:nvPr>
        </p:nvSpPr>
        <p:spPr>
          <a:xfrm>
            <a:off x="1043493" y="1066800"/>
            <a:ext cx="3528508" cy="5562600"/>
          </a:xfrm>
        </p:spPr>
        <p:txBody>
          <a:bodyPr>
            <a:normAutofit fontScale="92500"/>
          </a:bodyPr>
          <a:lstStyle/>
          <a:p>
            <a:r>
              <a:rPr lang="en-US" dirty="0" smtClean="0"/>
              <a:t>When waves occur at or near the boundary between two media, a transverse wave and a longitudinal wave can combine to form a surface wave</a:t>
            </a:r>
          </a:p>
          <a:p>
            <a:r>
              <a:rPr lang="en-US" dirty="0" smtClean="0"/>
              <a:t>Surface waves look like transverse waves but the particles of the medium in a surface wave move in circles rather than up and down</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057400"/>
            <a:ext cx="4572000" cy="4438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4522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2 – Properties of Waves</a:t>
            </a:r>
            <a:endParaRPr lang="en-US" dirty="0"/>
          </a:p>
        </p:txBody>
      </p:sp>
      <p:sp>
        <p:nvSpPr>
          <p:cNvPr id="3" name="Content Placeholder 2"/>
          <p:cNvSpPr>
            <a:spLocks noGrp="1"/>
          </p:cNvSpPr>
          <p:nvPr>
            <p:ph idx="1"/>
          </p:nvPr>
        </p:nvSpPr>
        <p:spPr/>
        <p:txBody>
          <a:bodyPr/>
          <a:lstStyle/>
          <a:p>
            <a:r>
              <a:rPr lang="en-US" dirty="0" smtClean="0"/>
              <a:t>Terms to Learn</a:t>
            </a:r>
          </a:p>
          <a:p>
            <a:pPr lvl="1"/>
            <a:r>
              <a:rPr lang="en-US" dirty="0" smtClean="0"/>
              <a:t>Amplitude</a:t>
            </a:r>
          </a:p>
          <a:p>
            <a:pPr lvl="1"/>
            <a:r>
              <a:rPr lang="en-US" dirty="0" smtClean="0"/>
              <a:t>Wavelength</a:t>
            </a:r>
          </a:p>
          <a:p>
            <a:pPr lvl="1"/>
            <a:r>
              <a:rPr lang="en-US" dirty="0" smtClean="0"/>
              <a:t>Frequency</a:t>
            </a:r>
          </a:p>
          <a:p>
            <a:pPr lvl="1"/>
            <a:r>
              <a:rPr lang="en-US" dirty="0" smtClean="0"/>
              <a:t>Wave speed</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785395"/>
            <a:ext cx="4533900" cy="4663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976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Amplitude</a:t>
            </a:r>
            <a:endParaRPr lang="en-US" dirty="0"/>
          </a:p>
        </p:txBody>
      </p:sp>
      <p:sp>
        <p:nvSpPr>
          <p:cNvPr id="3" name="Content Placeholder 2"/>
          <p:cNvSpPr>
            <a:spLocks noGrp="1"/>
          </p:cNvSpPr>
          <p:nvPr>
            <p:ph idx="1"/>
          </p:nvPr>
        </p:nvSpPr>
        <p:spPr>
          <a:xfrm>
            <a:off x="457201" y="2323652"/>
            <a:ext cx="5486400" cy="4534348"/>
          </a:xfrm>
        </p:spPr>
        <p:txBody>
          <a:bodyPr>
            <a:normAutofit/>
          </a:bodyPr>
          <a:lstStyle/>
          <a:p>
            <a:r>
              <a:rPr lang="en-US" dirty="0" smtClean="0"/>
              <a:t>Amplitude-Maximum distance the wave vibrates from its rest position (the position the particles of a medium stay when there is no disturbance)</a:t>
            </a:r>
          </a:p>
          <a:p>
            <a:r>
              <a:rPr lang="en-US" dirty="0" smtClean="0"/>
              <a:t>Height of a wave is amplitude</a:t>
            </a:r>
          </a:p>
          <a:p>
            <a:r>
              <a:rPr lang="en-US" dirty="0" smtClean="0"/>
              <a:t>The larger the amplitude is, the taller the wave</a:t>
            </a:r>
          </a:p>
          <a:p>
            <a:r>
              <a:rPr lang="en-US" dirty="0" smtClean="0"/>
              <a:t>A wave with a large amplitude carries more energy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1" y="0"/>
            <a:ext cx="36576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3038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Wavelength</a:t>
            </a:r>
            <a:endParaRPr lang="en-US" dirty="0"/>
          </a:p>
        </p:txBody>
      </p:sp>
      <p:sp>
        <p:nvSpPr>
          <p:cNvPr id="3" name="Content Placeholder 2"/>
          <p:cNvSpPr>
            <a:spLocks noGrp="1"/>
          </p:cNvSpPr>
          <p:nvPr>
            <p:ph idx="1"/>
          </p:nvPr>
        </p:nvSpPr>
        <p:spPr/>
        <p:txBody>
          <a:bodyPr/>
          <a:lstStyle/>
          <a:p>
            <a:r>
              <a:rPr lang="en-US" dirty="0" smtClean="0"/>
              <a:t>Wavelength – distance between any two adjacent crests or compression in a series of waves.  </a:t>
            </a:r>
          </a:p>
          <a:p>
            <a:r>
              <a:rPr lang="en-US" dirty="0" smtClean="0"/>
              <a:t>Can be measured from any one point on one wave to the same point on the next wave</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1" y="4297444"/>
            <a:ext cx="6449290" cy="2546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9380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a:t>
            </a:r>
            <a:endParaRPr lang="en-US" dirty="0"/>
          </a:p>
        </p:txBody>
      </p:sp>
      <p:sp>
        <p:nvSpPr>
          <p:cNvPr id="3" name="Content Placeholder 2"/>
          <p:cNvSpPr>
            <a:spLocks noGrp="1"/>
          </p:cNvSpPr>
          <p:nvPr>
            <p:ph idx="1"/>
          </p:nvPr>
        </p:nvSpPr>
        <p:spPr>
          <a:xfrm>
            <a:off x="1043492" y="2323652"/>
            <a:ext cx="6777317" cy="4153348"/>
          </a:xfrm>
        </p:spPr>
        <p:txBody>
          <a:bodyPr>
            <a:normAutofit fontScale="92500"/>
          </a:bodyPr>
          <a:lstStyle/>
          <a:p>
            <a:r>
              <a:rPr lang="en-US" dirty="0" smtClean="0"/>
              <a:t>Frequency – the number of waves produced in a given amount of time </a:t>
            </a:r>
          </a:p>
          <a:p>
            <a:r>
              <a:rPr lang="en-US" dirty="0" smtClean="0"/>
              <a:t>Counting the number of crests or troughs that pass a point in a given amount of time</a:t>
            </a:r>
          </a:p>
          <a:p>
            <a:r>
              <a:rPr lang="en-US" dirty="0" smtClean="0"/>
              <a:t>Usually expressed in Hertz (Hz) – For waves one hertz equals one wave per second</a:t>
            </a:r>
          </a:p>
          <a:p>
            <a:r>
              <a:rPr lang="en-US" dirty="0" smtClean="0"/>
              <a:t>Related to wavelength in that the higher the frequency the shorter the wavelength</a:t>
            </a:r>
          </a:p>
          <a:p>
            <a:r>
              <a:rPr lang="en-US" dirty="0" smtClean="0"/>
              <a:t>The higher the frequency the more energy it carries and the shorter the wavelength the more energy it carries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
            <a:ext cx="5368636" cy="233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5235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1 – The nature of waves</a:t>
            </a:r>
            <a:endParaRPr lang="en-US" dirty="0"/>
          </a:p>
        </p:txBody>
      </p:sp>
      <p:sp>
        <p:nvSpPr>
          <p:cNvPr id="3" name="Content Placeholder 2"/>
          <p:cNvSpPr>
            <a:spLocks noGrp="1"/>
          </p:cNvSpPr>
          <p:nvPr>
            <p:ph idx="1"/>
          </p:nvPr>
        </p:nvSpPr>
        <p:spPr/>
        <p:txBody>
          <a:bodyPr/>
          <a:lstStyle/>
          <a:p>
            <a:r>
              <a:rPr lang="en-US" dirty="0" smtClean="0"/>
              <a:t>Terms to Learn</a:t>
            </a:r>
          </a:p>
          <a:p>
            <a:pPr lvl="1"/>
            <a:r>
              <a:rPr lang="en-US" dirty="0" smtClean="0"/>
              <a:t>Wave</a:t>
            </a:r>
          </a:p>
          <a:p>
            <a:pPr lvl="1"/>
            <a:r>
              <a:rPr lang="en-US" dirty="0" smtClean="0"/>
              <a:t>Medium</a:t>
            </a:r>
          </a:p>
          <a:p>
            <a:pPr lvl="1"/>
            <a:r>
              <a:rPr lang="en-US" dirty="0" smtClean="0"/>
              <a:t>Transverse wave</a:t>
            </a:r>
          </a:p>
          <a:p>
            <a:pPr lvl="1"/>
            <a:r>
              <a:rPr lang="en-US" dirty="0" smtClean="0"/>
              <a:t>Longitudinal wave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600200"/>
            <a:ext cx="4627418" cy="5250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8238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 Speed</a:t>
            </a:r>
            <a:endParaRPr lang="en-US" dirty="0"/>
          </a:p>
        </p:txBody>
      </p:sp>
      <p:sp>
        <p:nvSpPr>
          <p:cNvPr id="3" name="Content Placeholder 2"/>
          <p:cNvSpPr>
            <a:spLocks noGrp="1"/>
          </p:cNvSpPr>
          <p:nvPr>
            <p:ph idx="1"/>
          </p:nvPr>
        </p:nvSpPr>
        <p:spPr/>
        <p:txBody>
          <a:bodyPr>
            <a:normAutofit lnSpcReduction="10000"/>
          </a:bodyPr>
          <a:lstStyle/>
          <a:p>
            <a:r>
              <a:rPr lang="en-US" dirty="0" smtClean="0"/>
              <a:t>Wave Speed – speed at which a wave travels; measured by how far a particular crest or trough travels in a given amount of time</a:t>
            </a:r>
          </a:p>
          <a:p>
            <a:r>
              <a:rPr lang="en-US" dirty="0" smtClean="0"/>
              <a:t>Calculated by wavelength and frequency</a:t>
            </a:r>
          </a:p>
          <a:p>
            <a:r>
              <a:rPr lang="en-US" dirty="0" smtClean="0"/>
              <a:t>Depends on the medium</a:t>
            </a:r>
          </a:p>
          <a:p>
            <a:pPr lvl="1"/>
            <a:r>
              <a:rPr lang="en-US" dirty="0" smtClean="0"/>
              <a:t>Speed of sound through air is 340m/s</a:t>
            </a:r>
          </a:p>
          <a:p>
            <a:pPr lvl="1"/>
            <a:r>
              <a:rPr lang="en-US" dirty="0" smtClean="0"/>
              <a:t>Speed of sound through metal is 5200m/s</a:t>
            </a:r>
          </a:p>
          <a:p>
            <a:pPr lvl="1"/>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685800"/>
            <a:ext cx="249555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8377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3 – Wave Interactions</a:t>
            </a:r>
            <a:endParaRPr lang="en-US" dirty="0"/>
          </a:p>
        </p:txBody>
      </p:sp>
      <p:sp>
        <p:nvSpPr>
          <p:cNvPr id="3" name="Content Placeholder 2"/>
          <p:cNvSpPr>
            <a:spLocks noGrp="1"/>
          </p:cNvSpPr>
          <p:nvPr>
            <p:ph idx="1"/>
          </p:nvPr>
        </p:nvSpPr>
        <p:spPr/>
        <p:txBody>
          <a:bodyPr/>
          <a:lstStyle/>
          <a:p>
            <a:r>
              <a:rPr lang="en-US" dirty="0" smtClean="0"/>
              <a:t>Terms to Learn</a:t>
            </a:r>
          </a:p>
          <a:p>
            <a:pPr lvl="1"/>
            <a:r>
              <a:rPr lang="en-US" dirty="0" smtClean="0"/>
              <a:t>Reflection</a:t>
            </a:r>
          </a:p>
          <a:p>
            <a:pPr lvl="1"/>
            <a:r>
              <a:rPr lang="en-US" dirty="0" smtClean="0"/>
              <a:t>Refraction</a:t>
            </a:r>
          </a:p>
          <a:p>
            <a:pPr lvl="1"/>
            <a:r>
              <a:rPr lang="en-US" dirty="0" smtClean="0"/>
              <a:t>Diffraction</a:t>
            </a:r>
          </a:p>
          <a:p>
            <a:pPr lvl="1"/>
            <a:r>
              <a:rPr lang="en-US" dirty="0" smtClean="0"/>
              <a:t>Interference</a:t>
            </a:r>
          </a:p>
          <a:p>
            <a:pPr lvl="1"/>
            <a:r>
              <a:rPr lang="en-US" dirty="0" smtClean="0"/>
              <a:t>Standing Wave</a:t>
            </a:r>
          </a:p>
          <a:p>
            <a:pPr lvl="1"/>
            <a:r>
              <a:rPr lang="en-US" dirty="0" smtClean="0"/>
              <a:t>Resonance</a:t>
            </a:r>
            <a:endParaRPr lang="en-US" dirty="0"/>
          </a:p>
        </p:txBody>
      </p:sp>
    </p:spTree>
    <p:extLst>
      <p:ext uri="{BB962C8B-B14F-4D97-AF65-F5344CB8AC3E}">
        <p14:creationId xmlns:p14="http://schemas.microsoft.com/office/powerpoint/2010/main" val="876291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Content Placeholder 2"/>
          <p:cNvSpPr>
            <a:spLocks noGrp="1"/>
          </p:cNvSpPr>
          <p:nvPr>
            <p:ph idx="1"/>
          </p:nvPr>
        </p:nvSpPr>
        <p:spPr/>
        <p:txBody>
          <a:bodyPr/>
          <a:lstStyle/>
          <a:p>
            <a:r>
              <a:rPr lang="en-US" dirty="0" smtClean="0"/>
              <a:t>Reflection occurs when a wave bounces back after striking a barrier</a:t>
            </a:r>
          </a:p>
          <a:p>
            <a:r>
              <a:rPr lang="en-US" dirty="0" smtClean="0"/>
              <a:t>All waves can be reflected including light, sound, and water</a:t>
            </a:r>
          </a:p>
          <a:p>
            <a:r>
              <a:rPr lang="en-US" dirty="0" smtClean="0"/>
              <a:t>Reflected sound waves are called echoes and light reflected off the moon allows you to see it.  </a:t>
            </a:r>
            <a:endParaRPr lang="en-US" dirty="0"/>
          </a:p>
        </p:txBody>
      </p:sp>
    </p:spTree>
    <p:extLst>
      <p:ext uri="{BB962C8B-B14F-4D97-AF65-F5344CB8AC3E}">
        <p14:creationId xmlns:p14="http://schemas.microsoft.com/office/powerpoint/2010/main" val="82605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Refraction</a:t>
            </a:r>
            <a:endParaRPr lang="en-US" dirty="0"/>
          </a:p>
        </p:txBody>
      </p:sp>
      <p:sp>
        <p:nvSpPr>
          <p:cNvPr id="3" name="Content Placeholder 2"/>
          <p:cNvSpPr>
            <a:spLocks noGrp="1"/>
          </p:cNvSpPr>
          <p:nvPr>
            <p:ph idx="1"/>
          </p:nvPr>
        </p:nvSpPr>
        <p:spPr/>
        <p:txBody>
          <a:bodyPr/>
          <a:lstStyle/>
          <a:p>
            <a:r>
              <a:rPr lang="en-US" dirty="0" smtClean="0"/>
              <a:t>Bending of a wave as it passes at an angle from one medium to another</a:t>
            </a:r>
          </a:p>
          <a:p>
            <a:r>
              <a:rPr lang="en-US" dirty="0" smtClean="0"/>
              <a:t>When a wave enters a new medium at an angle the part that enters first changes speed and so the wave bends</a:t>
            </a:r>
            <a:endParaRPr lang="en-US" dirty="0"/>
          </a:p>
        </p:txBody>
      </p:sp>
    </p:spTree>
    <p:extLst>
      <p:ext uri="{BB962C8B-B14F-4D97-AF65-F5344CB8AC3E}">
        <p14:creationId xmlns:p14="http://schemas.microsoft.com/office/powerpoint/2010/main" val="3312719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Diffraction</a:t>
            </a:r>
            <a:endParaRPr lang="en-US" dirty="0"/>
          </a:p>
        </p:txBody>
      </p:sp>
      <p:sp>
        <p:nvSpPr>
          <p:cNvPr id="3" name="Content Placeholder 2"/>
          <p:cNvSpPr>
            <a:spLocks noGrp="1"/>
          </p:cNvSpPr>
          <p:nvPr>
            <p:ph idx="1"/>
          </p:nvPr>
        </p:nvSpPr>
        <p:spPr/>
        <p:txBody>
          <a:bodyPr>
            <a:normAutofit lnSpcReduction="10000"/>
          </a:bodyPr>
          <a:lstStyle/>
          <a:p>
            <a:r>
              <a:rPr lang="en-US" dirty="0" smtClean="0"/>
              <a:t>Diffraction – the bending of a wave around a barrier or through an opening</a:t>
            </a:r>
          </a:p>
          <a:p>
            <a:r>
              <a:rPr lang="en-US" dirty="0" smtClean="0"/>
              <a:t>The amount of diffraction a wave experiences depends on the wavelength and the size of the barrier or opening the wave encounters</a:t>
            </a:r>
          </a:p>
          <a:p>
            <a:r>
              <a:rPr lang="en-US" dirty="0" smtClean="0"/>
              <a:t>Sound waves are larger and therefore can bend around corners, light waves are smaller and mostly travel in a straight line</a:t>
            </a:r>
            <a:endParaRPr lang="en-US" dirty="0"/>
          </a:p>
        </p:txBody>
      </p:sp>
    </p:spTree>
    <p:extLst>
      <p:ext uri="{BB962C8B-B14F-4D97-AF65-F5344CB8AC3E}">
        <p14:creationId xmlns:p14="http://schemas.microsoft.com/office/powerpoint/2010/main" val="1359929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Interference</a:t>
            </a:r>
            <a:endParaRPr lang="en-US" dirty="0"/>
          </a:p>
        </p:txBody>
      </p:sp>
      <p:sp>
        <p:nvSpPr>
          <p:cNvPr id="3" name="Content Placeholder 2"/>
          <p:cNvSpPr>
            <a:spLocks noGrp="1"/>
          </p:cNvSpPr>
          <p:nvPr>
            <p:ph idx="1"/>
          </p:nvPr>
        </p:nvSpPr>
        <p:spPr>
          <a:xfrm>
            <a:off x="457200" y="838200"/>
            <a:ext cx="8229600" cy="5943600"/>
          </a:xfrm>
        </p:spPr>
        <p:txBody>
          <a:bodyPr>
            <a:normAutofit/>
          </a:bodyPr>
          <a:lstStyle/>
          <a:p>
            <a:r>
              <a:rPr lang="en-US" dirty="0" smtClean="0"/>
              <a:t>Interference – The result of two or more overlapping waves.  Matter has volume but waves are energy so more than one can be in the same spot at the same time.  </a:t>
            </a:r>
          </a:p>
          <a:p>
            <a:r>
              <a:rPr lang="en-US" dirty="0" smtClean="0"/>
              <a:t>Constructive interference increases Amplitude</a:t>
            </a:r>
          </a:p>
          <a:p>
            <a:pPr lvl="1"/>
            <a:r>
              <a:rPr lang="en-US" dirty="0" smtClean="0"/>
              <a:t>When the crests of one wave overlap the crest of another wave.  The resulting wave has a higher crest and deeper trough.  The amplitude for the overlap is larger</a:t>
            </a:r>
          </a:p>
          <a:p>
            <a:r>
              <a:rPr lang="en-US" dirty="0" smtClean="0"/>
              <a:t>Destructive Interference Decreases Amplitude</a:t>
            </a:r>
          </a:p>
          <a:p>
            <a:pPr lvl="1"/>
            <a:r>
              <a:rPr lang="en-US" dirty="0" smtClean="0"/>
              <a:t>When the crest of one wave and the troughs of another wave overlap.  The resulting wave has a smaller amplitude that the original.  When two waves have the same amplitude and overlap they completely cancel on another.  </a:t>
            </a:r>
            <a:endParaRPr lang="en-US" dirty="0"/>
          </a:p>
        </p:txBody>
      </p:sp>
    </p:spTree>
    <p:extLst>
      <p:ext uri="{BB962C8B-B14F-4D97-AF65-F5344CB8AC3E}">
        <p14:creationId xmlns:p14="http://schemas.microsoft.com/office/powerpoint/2010/main" val="956775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does Aluminum Foil destroy your microwave?</a:t>
            </a:r>
            <a:endParaRPr lang="en-US" dirty="0"/>
          </a:p>
        </p:txBody>
      </p:sp>
      <p:sp>
        <p:nvSpPr>
          <p:cNvPr id="3" name="Content Placeholder 2"/>
          <p:cNvSpPr>
            <a:spLocks noGrp="1"/>
          </p:cNvSpPr>
          <p:nvPr>
            <p:ph idx="1"/>
          </p:nvPr>
        </p:nvSpPr>
        <p:spPr/>
        <p:txBody>
          <a:bodyPr>
            <a:normAutofit fontScale="62500" lnSpcReduction="20000"/>
          </a:bodyPr>
          <a:lstStyle/>
          <a:p>
            <a:r>
              <a:rPr lang="en-US" dirty="0"/>
              <a:t>Aluminum foil doesn't actually burn in the microwave. What you are seeing is called the "electro-magnetic effect." Microwaves travel as particles called photons, and when those photons hit your aluminum, they collide with the aluminum atoms and create extra electrons. Now, in larger pieces of metal, like a fork or a thermos, these electrons are distributed throughout the bulk of the object, but on thin pieces of conductive metals, like aluminum foil or gold plating, these electrons quickly build up a significant electric charge. What happens next is the same thing that happens when you drag your sock feet across the carpet in the winter and shock someone with the static charge. Sparks begin jumping from one part of the foil to another, or from the foil to the microwave itself. These sparks can cause a fire and ruin your microwave oven, to say nothing of your poor baked potato. Conventional ovens do not use microwaves, but rather just heat up the foil. Aluminum won't catch fire no matter how hot you get it, although it will eventually melt. But it is unlikely that your conventional oven will ever become that hot.</a:t>
            </a:r>
            <a:endParaRPr lang="en-US" dirty="0"/>
          </a:p>
        </p:txBody>
      </p:sp>
    </p:spTree>
    <p:extLst>
      <p:ext uri="{BB962C8B-B14F-4D97-AF65-F5344CB8AC3E}">
        <p14:creationId xmlns:p14="http://schemas.microsoft.com/office/powerpoint/2010/main" val="113667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73743"/>
            <a:ext cx="8171543" cy="606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chemeClr val="bg1"/>
                </a:solidFill>
              </a:rPr>
              <a:t>Waves</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Waves – any disturbance that transmits energy through matter or space. </a:t>
            </a:r>
          </a:p>
          <a:p>
            <a:pPr lvl="1"/>
            <a:r>
              <a:rPr lang="en-US" dirty="0" smtClean="0">
                <a:solidFill>
                  <a:schemeClr val="bg1"/>
                </a:solidFill>
              </a:rPr>
              <a:t>Examples; water waves in the oceans, microwaves in the microwave, light waves from the sun, radio waves to the radio, and sound waves from the radio, telephone, and voices</a:t>
            </a:r>
            <a:endParaRPr lang="en-US" dirty="0">
              <a:solidFill>
                <a:schemeClr val="bg1"/>
              </a:solidFill>
            </a:endParaRPr>
          </a:p>
        </p:txBody>
      </p:sp>
    </p:spTree>
    <p:extLst>
      <p:ext uri="{BB962C8B-B14F-4D97-AF65-F5344CB8AC3E}">
        <p14:creationId xmlns:p14="http://schemas.microsoft.com/office/powerpoint/2010/main" val="4014872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5"/>
            <a:ext cx="9144000" cy="685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3933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Waves</a:t>
            </a:r>
            <a:endParaRPr lang="en-US" dirty="0"/>
          </a:p>
        </p:txBody>
      </p:sp>
      <p:sp>
        <p:nvSpPr>
          <p:cNvPr id="3" name="Content Placeholder 2"/>
          <p:cNvSpPr>
            <a:spLocks noGrp="1"/>
          </p:cNvSpPr>
          <p:nvPr>
            <p:ph idx="1"/>
          </p:nvPr>
        </p:nvSpPr>
        <p:spPr>
          <a:xfrm>
            <a:off x="1043493" y="2323652"/>
            <a:ext cx="3793475" cy="4534348"/>
          </a:xfrm>
        </p:spPr>
        <p:txBody>
          <a:bodyPr>
            <a:normAutofit lnSpcReduction="10000"/>
          </a:bodyPr>
          <a:lstStyle/>
          <a:p>
            <a:r>
              <a:rPr lang="en-US" dirty="0" smtClean="0"/>
              <a:t>Waves carry energy – energy is carried in a wave but the material the wave travels through does not move with the wave</a:t>
            </a:r>
          </a:p>
          <a:p>
            <a:pPr lvl="1"/>
            <a:r>
              <a:rPr lang="en-US" dirty="0" smtClean="0"/>
              <a:t>If the air moved every time a wave traveled through it you would feel a waft of air every time the phone rings.  </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6968" y="1905000"/>
            <a:ext cx="4286250" cy="4682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0842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Mediums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Mediums – substance through which a wave can travel; can be a solid, liquid, or a gas.  </a:t>
            </a:r>
          </a:p>
          <a:p>
            <a:r>
              <a:rPr lang="en-US" dirty="0" smtClean="0"/>
              <a:t>Sound waves require a medium</a:t>
            </a:r>
          </a:p>
          <a:p>
            <a:pPr lvl="1"/>
            <a:r>
              <a:rPr lang="en-US" dirty="0" smtClean="0"/>
              <a:t>When a waves travels through a medium it vibrates a particle which vibrates the particle next to it and transfers energy.  Since sound needs a medium there is no sound without particles so there would be no sound in a vacuum.  </a:t>
            </a:r>
          </a:p>
          <a:p>
            <a:pPr lvl="1"/>
            <a:r>
              <a:rPr lang="en-US" dirty="0" smtClean="0"/>
              <a:t>Other waves that require a medium include ocean waves through water and waves on string instruments</a:t>
            </a:r>
          </a:p>
        </p:txBody>
      </p:sp>
    </p:spTree>
    <p:extLst>
      <p:ext uri="{BB962C8B-B14F-4D97-AF65-F5344CB8AC3E}">
        <p14:creationId xmlns:p14="http://schemas.microsoft.com/office/powerpoint/2010/main" val="3007557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waves</a:t>
            </a:r>
            <a:endParaRPr lang="en-US" dirty="0"/>
          </a:p>
        </p:txBody>
      </p:sp>
      <p:sp>
        <p:nvSpPr>
          <p:cNvPr id="3" name="Content Placeholder 2"/>
          <p:cNvSpPr>
            <a:spLocks noGrp="1"/>
          </p:cNvSpPr>
          <p:nvPr>
            <p:ph idx="1"/>
          </p:nvPr>
        </p:nvSpPr>
        <p:spPr/>
        <p:txBody>
          <a:bodyPr/>
          <a:lstStyle/>
          <a:p>
            <a:r>
              <a:rPr lang="en-US" dirty="0" smtClean="0"/>
              <a:t>Waves that require a medium are called mechanical waves</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743200"/>
            <a:ext cx="4248150"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7110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Electromagnetic Waves</a:t>
            </a:r>
            <a:endParaRPr lang="en-US" dirty="0"/>
          </a:p>
        </p:txBody>
      </p:sp>
      <p:sp>
        <p:nvSpPr>
          <p:cNvPr id="3" name="Content Placeholder 2"/>
          <p:cNvSpPr>
            <a:spLocks noGrp="1"/>
          </p:cNvSpPr>
          <p:nvPr>
            <p:ph idx="1"/>
          </p:nvPr>
        </p:nvSpPr>
        <p:spPr/>
        <p:txBody>
          <a:bodyPr>
            <a:normAutofit fontScale="92500"/>
          </a:bodyPr>
          <a:lstStyle/>
          <a:p>
            <a:r>
              <a:rPr lang="en-US" dirty="0" smtClean="0"/>
              <a:t>Electromagnetic waves – waves that do not require a medium</a:t>
            </a:r>
          </a:p>
          <a:p>
            <a:r>
              <a:rPr lang="en-US" dirty="0" smtClean="0"/>
              <a:t>Visible light does not require a medium otherwise the suns rays would not reach us.</a:t>
            </a:r>
          </a:p>
          <a:p>
            <a:r>
              <a:rPr lang="en-US" dirty="0" smtClean="0"/>
              <a:t>Microwaves, TV and radio signals and X rays</a:t>
            </a:r>
          </a:p>
          <a:p>
            <a:r>
              <a:rPr lang="en-US" dirty="0" smtClean="0"/>
              <a:t>Electromagnetic waves can travel through air, water, and glass but travel faster through empty space</a:t>
            </a:r>
            <a:endParaRPr lang="en-US" dirty="0"/>
          </a:p>
        </p:txBody>
      </p:sp>
    </p:spTree>
    <p:extLst>
      <p:ext uri="{BB962C8B-B14F-4D97-AF65-F5344CB8AC3E}">
        <p14:creationId xmlns:p14="http://schemas.microsoft.com/office/powerpoint/2010/main" val="2055432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95" y="1"/>
            <a:ext cx="9159495"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62934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126</TotalTime>
  <Words>1012</Words>
  <Application>Microsoft Office PowerPoint</Application>
  <PresentationFormat>On-screen Show (4:3)</PresentationFormat>
  <Paragraphs>97</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Austin</vt:lpstr>
      <vt:lpstr>Chapter 20 </vt:lpstr>
      <vt:lpstr>Section 1 – The nature of waves</vt:lpstr>
      <vt:lpstr>Waves</vt:lpstr>
      <vt:lpstr>PowerPoint Presentation</vt:lpstr>
      <vt:lpstr>Waves</vt:lpstr>
      <vt:lpstr>Mediums</vt:lpstr>
      <vt:lpstr>Mechanical waves</vt:lpstr>
      <vt:lpstr>Electromagnetic Waves</vt:lpstr>
      <vt:lpstr>PowerPoint Presentation</vt:lpstr>
      <vt:lpstr>Types of Waves</vt:lpstr>
      <vt:lpstr>Transverse waves</vt:lpstr>
      <vt:lpstr>PowerPoint Presentation</vt:lpstr>
      <vt:lpstr>Longitudinal Waves</vt:lpstr>
      <vt:lpstr>PowerPoint Presentation</vt:lpstr>
      <vt:lpstr>Surface Wave</vt:lpstr>
      <vt:lpstr>Section 2 – Properties of Waves</vt:lpstr>
      <vt:lpstr>Amplitude</vt:lpstr>
      <vt:lpstr>Wavelength</vt:lpstr>
      <vt:lpstr>Frequency</vt:lpstr>
      <vt:lpstr>Wave Speed</vt:lpstr>
      <vt:lpstr>Section 3 – Wave Interactions</vt:lpstr>
      <vt:lpstr>Reflection</vt:lpstr>
      <vt:lpstr>Refraction</vt:lpstr>
      <vt:lpstr>Diffraction</vt:lpstr>
      <vt:lpstr>Interference</vt:lpstr>
      <vt:lpstr>Why does Aluminum Foil destroy your microwave?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20</dc:title>
  <dc:creator>Erica Beerbower</dc:creator>
  <cp:lastModifiedBy>Erica Beerbower</cp:lastModifiedBy>
  <cp:revision>15</cp:revision>
  <dcterms:created xsi:type="dcterms:W3CDTF">2012-03-14T01:21:51Z</dcterms:created>
  <dcterms:modified xsi:type="dcterms:W3CDTF">2013-03-26T15:48:04Z</dcterms:modified>
</cp:coreProperties>
</file>