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1" r:id="rId9"/>
    <p:sldId id="268" r:id="rId10"/>
    <p:sldId id="269" r:id="rId11"/>
    <p:sldId id="270" r:id="rId12"/>
    <p:sldId id="264" r:id="rId13"/>
    <p:sldId id="266" r:id="rId14"/>
    <p:sldId id="267" r:id="rId15"/>
    <p:sldId id="271" r:id="rId16"/>
    <p:sldId id="272"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5F32C4D5-D27B-4081-8FD4-1847D4F8967F}" type="datetimeFigureOut">
              <a:rPr lang="en-US" smtClean="0"/>
              <a:t>4/28/2012</a:t>
            </a:fld>
            <a:endParaRPr lang="en-US"/>
          </a:p>
        </p:txBody>
      </p:sp>
      <p:sp>
        <p:nvSpPr>
          <p:cNvPr id="16" name="Slide Number Placeholder 15"/>
          <p:cNvSpPr>
            <a:spLocks noGrp="1"/>
          </p:cNvSpPr>
          <p:nvPr>
            <p:ph type="sldNum" sz="quarter" idx="11"/>
          </p:nvPr>
        </p:nvSpPr>
        <p:spPr/>
        <p:txBody>
          <a:bodyPr/>
          <a:lstStyle/>
          <a:p>
            <a:fld id="{B2D98E07-2F28-4AB6-BA14-CA9F70910189}"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2C4D5-D27B-4081-8FD4-1847D4F8967F}" type="datetimeFigureOut">
              <a:rPr lang="en-US" smtClean="0"/>
              <a:t>4/28/2012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98E07-2F28-4AB6-BA14-CA9F709101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32C4D5-D27B-4081-8FD4-1847D4F8967F}" type="datetimeFigureOut">
              <a:rPr lang="en-US" smtClean="0"/>
              <a:t>4/28/2012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98E07-2F28-4AB6-BA14-CA9F709101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5F32C4D5-D27B-4081-8FD4-1847D4F8967F}" type="datetimeFigureOut">
              <a:rPr lang="en-US" smtClean="0"/>
              <a:t>4/28/2012</a:t>
            </a:fld>
            <a:endParaRPr lang="en-US"/>
          </a:p>
        </p:txBody>
      </p:sp>
      <p:sp>
        <p:nvSpPr>
          <p:cNvPr id="15" name="Slide Number Placeholder 14"/>
          <p:cNvSpPr>
            <a:spLocks noGrp="1"/>
          </p:cNvSpPr>
          <p:nvPr>
            <p:ph type="sldNum" sz="quarter" idx="11"/>
          </p:nvPr>
        </p:nvSpPr>
        <p:spPr/>
        <p:txBody>
          <a:bodyPr/>
          <a:lstStyle/>
          <a:p>
            <a:fld id="{B2D98E07-2F28-4AB6-BA14-CA9F70910189}"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5F32C4D5-D27B-4081-8FD4-1847D4F8967F}" type="datetimeFigureOut">
              <a:rPr lang="en-US" smtClean="0"/>
              <a:t>4/28/2012</a:t>
            </a:fld>
            <a:endParaRPr lang="en-US"/>
          </a:p>
        </p:txBody>
      </p:sp>
      <p:sp>
        <p:nvSpPr>
          <p:cNvPr id="13" name="Slide Number Placeholder 12"/>
          <p:cNvSpPr>
            <a:spLocks noGrp="1"/>
          </p:cNvSpPr>
          <p:nvPr>
            <p:ph type="sldNum" sz="quarter" idx="11"/>
          </p:nvPr>
        </p:nvSpPr>
        <p:spPr/>
        <p:txBody>
          <a:bodyPr/>
          <a:lstStyle/>
          <a:p>
            <a:fld id="{B2D98E07-2F28-4AB6-BA14-CA9F70910189}"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F32C4D5-D27B-4081-8FD4-1847D4F8967F}" type="datetimeFigureOut">
              <a:rPr lang="en-US" smtClean="0"/>
              <a:t>4/28/2012</a:t>
            </a:fld>
            <a:endParaRPr lang="en-US"/>
          </a:p>
        </p:txBody>
      </p:sp>
      <p:sp>
        <p:nvSpPr>
          <p:cNvPr id="9" name="Slide Number Placeholder 8"/>
          <p:cNvSpPr>
            <a:spLocks noGrp="1"/>
          </p:cNvSpPr>
          <p:nvPr>
            <p:ph type="sldNum" sz="quarter" idx="11"/>
          </p:nvPr>
        </p:nvSpPr>
        <p:spPr/>
        <p:txBody>
          <a:bodyPr/>
          <a:lstStyle/>
          <a:p>
            <a:fld id="{B2D98E07-2F28-4AB6-BA14-CA9F7091018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5F32C4D5-D27B-4081-8FD4-1847D4F8967F}" type="datetimeFigureOut">
              <a:rPr lang="en-US" smtClean="0"/>
              <a:t>4/28/2012</a:t>
            </a:fld>
            <a:endParaRPr lang="en-US"/>
          </a:p>
        </p:txBody>
      </p:sp>
      <p:sp>
        <p:nvSpPr>
          <p:cNvPr id="15" name="Slide Number Placeholder 14"/>
          <p:cNvSpPr>
            <a:spLocks noGrp="1"/>
          </p:cNvSpPr>
          <p:nvPr>
            <p:ph type="sldNum" sz="quarter" idx="11"/>
          </p:nvPr>
        </p:nvSpPr>
        <p:spPr/>
        <p:txBody>
          <a:bodyPr/>
          <a:lstStyle/>
          <a:p>
            <a:fld id="{B2D98E07-2F28-4AB6-BA14-CA9F70910189}"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5F32C4D5-D27B-4081-8FD4-1847D4F8967F}" type="datetimeFigureOut">
              <a:rPr lang="en-US" smtClean="0"/>
              <a:t>4/28/2012</a:t>
            </a:fld>
            <a:endParaRPr lang="en-US"/>
          </a:p>
        </p:txBody>
      </p:sp>
      <p:sp>
        <p:nvSpPr>
          <p:cNvPr id="8" name="Slide Number Placeholder 7"/>
          <p:cNvSpPr>
            <a:spLocks noGrp="1"/>
          </p:cNvSpPr>
          <p:nvPr>
            <p:ph type="sldNum" sz="quarter" idx="11"/>
          </p:nvPr>
        </p:nvSpPr>
        <p:spPr/>
        <p:txBody>
          <a:bodyPr/>
          <a:lstStyle/>
          <a:p>
            <a:fld id="{B2D98E07-2F28-4AB6-BA14-CA9F7091018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32C4D5-D27B-4081-8FD4-1847D4F8967F}" type="datetimeFigureOut">
              <a:rPr lang="en-US" smtClean="0"/>
              <a:t>4/28/2012</a:t>
            </a:fld>
            <a:endParaRPr lang="en-US"/>
          </a:p>
        </p:txBody>
      </p:sp>
      <p:sp>
        <p:nvSpPr>
          <p:cNvPr id="6" name="Slide Number Placeholder 5"/>
          <p:cNvSpPr>
            <a:spLocks noGrp="1"/>
          </p:cNvSpPr>
          <p:nvPr>
            <p:ph type="sldNum" sz="quarter" idx="11"/>
          </p:nvPr>
        </p:nvSpPr>
        <p:spPr/>
        <p:txBody>
          <a:bodyPr/>
          <a:lstStyle/>
          <a:p>
            <a:fld id="{B2D98E07-2F28-4AB6-BA14-CA9F70910189}"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5F32C4D5-D27B-4081-8FD4-1847D4F8967F}" type="datetimeFigureOut">
              <a:rPr lang="en-US" smtClean="0"/>
              <a:t>4/28/2012</a:t>
            </a:fld>
            <a:endParaRPr lang="en-US"/>
          </a:p>
        </p:txBody>
      </p:sp>
      <p:sp>
        <p:nvSpPr>
          <p:cNvPr id="16" name="Slide Number Placeholder 15"/>
          <p:cNvSpPr>
            <a:spLocks noGrp="1"/>
          </p:cNvSpPr>
          <p:nvPr>
            <p:ph type="sldNum" sz="quarter" idx="11"/>
          </p:nvPr>
        </p:nvSpPr>
        <p:spPr/>
        <p:txBody>
          <a:bodyPr/>
          <a:lstStyle/>
          <a:p>
            <a:fld id="{B2D98E07-2F28-4AB6-BA14-CA9F70910189}"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5F32C4D5-D27B-4081-8FD4-1847D4F8967F}" type="datetimeFigureOut">
              <a:rPr lang="en-US" smtClean="0"/>
              <a:t>4/28/2012</a:t>
            </a:fld>
            <a:endParaRPr lang="en-US"/>
          </a:p>
        </p:txBody>
      </p:sp>
      <p:sp>
        <p:nvSpPr>
          <p:cNvPr id="14" name="Slide Number Placeholder 13"/>
          <p:cNvSpPr>
            <a:spLocks noGrp="1"/>
          </p:cNvSpPr>
          <p:nvPr>
            <p:ph type="sldNum" sz="quarter" idx="11"/>
          </p:nvPr>
        </p:nvSpPr>
        <p:spPr/>
        <p:txBody>
          <a:bodyPr/>
          <a:lstStyle/>
          <a:p>
            <a:fld id="{B2D98E07-2F28-4AB6-BA14-CA9F70910189}"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5F32C4D5-D27B-4081-8FD4-1847D4F8967F}" type="datetimeFigureOut">
              <a:rPr lang="en-US" smtClean="0"/>
              <a:t>4/28/2012</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2D98E07-2F28-4AB6-BA14-CA9F7091018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17 </a:t>
            </a:r>
            <a:endParaRPr lang="en-US" dirty="0"/>
          </a:p>
        </p:txBody>
      </p:sp>
      <p:sp>
        <p:nvSpPr>
          <p:cNvPr id="3" name="Subtitle 2"/>
          <p:cNvSpPr>
            <a:spLocks noGrp="1"/>
          </p:cNvSpPr>
          <p:nvPr>
            <p:ph type="subTitle" idx="1"/>
          </p:nvPr>
        </p:nvSpPr>
        <p:spPr/>
        <p:txBody>
          <a:bodyPr/>
          <a:lstStyle/>
          <a:p>
            <a:r>
              <a:rPr lang="en-US" dirty="0" smtClean="0"/>
              <a:t>Birds and Mammals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962400"/>
            <a:ext cx="488224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75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0400" y="152401"/>
            <a:ext cx="5943600" cy="1752599"/>
          </a:xfrm>
        </p:spPr>
        <p:txBody>
          <a:bodyPr/>
          <a:lstStyle/>
          <a:p>
            <a:r>
              <a:rPr lang="en-US" dirty="0"/>
              <a:t>Birds of prey – Eagles, hawks, falcons</a:t>
            </a:r>
          </a:p>
          <a:p>
            <a:r>
              <a:rPr lang="en-US" dirty="0" err="1"/>
              <a:t>i</a:t>
            </a:r>
            <a:r>
              <a:rPr lang="en-US" dirty="0"/>
              <a:t>.	Meat eaters, have </a:t>
            </a:r>
            <a:r>
              <a:rPr lang="en-US" dirty="0" smtClean="0"/>
              <a:t>claws</a:t>
            </a:r>
            <a:endParaRPr lang="en-US" dirty="0"/>
          </a:p>
        </p:txBody>
      </p:sp>
      <p:sp>
        <p:nvSpPr>
          <p:cNvPr id="3" name="Title 2"/>
          <p:cNvSpPr>
            <a:spLocks noGrp="1"/>
          </p:cNvSpPr>
          <p:nvPr>
            <p:ph type="title"/>
          </p:nvPr>
        </p:nvSpPr>
        <p:spPr/>
        <p:txBody>
          <a:bodyPr/>
          <a:lstStyle/>
          <a:p>
            <a:r>
              <a:rPr lang="en-US" dirty="0" smtClean="0"/>
              <a:t>Types of Birds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809" y="3027218"/>
            <a:ext cx="37719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 y="1484168"/>
            <a:ext cx="344805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278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4200" y="152401"/>
            <a:ext cx="6019800" cy="2667000"/>
          </a:xfrm>
        </p:spPr>
        <p:txBody>
          <a:bodyPr/>
          <a:lstStyle/>
          <a:p>
            <a:r>
              <a:rPr lang="en-US" dirty="0"/>
              <a:t>Perching Birds – have special feet which grab branches as it lands and holds on even if they fall asleep.</a:t>
            </a:r>
          </a:p>
          <a:p>
            <a:endParaRPr lang="en-US" dirty="0"/>
          </a:p>
        </p:txBody>
      </p:sp>
      <p:sp>
        <p:nvSpPr>
          <p:cNvPr id="3" name="Title 2"/>
          <p:cNvSpPr>
            <a:spLocks noGrp="1"/>
          </p:cNvSpPr>
          <p:nvPr>
            <p:ph type="title"/>
          </p:nvPr>
        </p:nvSpPr>
        <p:spPr/>
        <p:txBody>
          <a:bodyPr/>
          <a:lstStyle/>
          <a:p>
            <a:r>
              <a:rPr lang="en-US" dirty="0" smtClean="0"/>
              <a:t>Types of birds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284" y="4114800"/>
            <a:ext cx="375971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 y="-1"/>
            <a:ext cx="3041073" cy="304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8042" y="1828800"/>
            <a:ext cx="3315959"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65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Vocabulary </a:t>
            </a:r>
            <a:r>
              <a:rPr lang="en-US" dirty="0"/>
              <a:t>terms</a:t>
            </a:r>
          </a:p>
          <a:p>
            <a:r>
              <a:rPr lang="en-US" dirty="0"/>
              <a:t>1.	Mammary Glands – </a:t>
            </a:r>
          </a:p>
          <a:p>
            <a:r>
              <a:rPr lang="en-US" dirty="0"/>
              <a:t>2.	Diaphragm – </a:t>
            </a:r>
          </a:p>
          <a:p>
            <a:r>
              <a:rPr lang="en-US" dirty="0"/>
              <a:t>3.	</a:t>
            </a:r>
            <a:r>
              <a:rPr lang="en-US" dirty="0" err="1"/>
              <a:t>Monotreme</a:t>
            </a:r>
            <a:r>
              <a:rPr lang="en-US" dirty="0"/>
              <a:t> – </a:t>
            </a:r>
          </a:p>
          <a:p>
            <a:r>
              <a:rPr lang="en-US" dirty="0"/>
              <a:t>4.	Marsupial – </a:t>
            </a:r>
          </a:p>
          <a:p>
            <a:r>
              <a:rPr lang="en-US" dirty="0"/>
              <a:t>5.	Placental Mammal – </a:t>
            </a:r>
          </a:p>
          <a:p>
            <a:r>
              <a:rPr lang="en-US" dirty="0"/>
              <a:t>6.	Gestation period – </a:t>
            </a:r>
          </a:p>
          <a:p>
            <a:endParaRPr lang="en-US" dirty="0"/>
          </a:p>
        </p:txBody>
      </p:sp>
      <p:sp>
        <p:nvSpPr>
          <p:cNvPr id="3" name="Title 2"/>
          <p:cNvSpPr>
            <a:spLocks noGrp="1"/>
          </p:cNvSpPr>
          <p:nvPr>
            <p:ph type="title"/>
          </p:nvPr>
        </p:nvSpPr>
        <p:spPr/>
        <p:txBody>
          <a:bodyPr/>
          <a:lstStyle/>
          <a:p>
            <a:r>
              <a:rPr lang="en-US" dirty="0"/>
              <a:t>Section 2 – Mammals</a:t>
            </a:r>
            <a:br>
              <a:rPr lang="en-US" dirty="0"/>
            </a:b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475" y="0"/>
            <a:ext cx="305752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756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8601"/>
            <a:ext cx="8229600" cy="3124199"/>
          </a:xfrm>
        </p:spPr>
        <p:txBody>
          <a:bodyPr/>
          <a:lstStyle/>
          <a:p>
            <a:r>
              <a:rPr lang="en-US" dirty="0"/>
              <a:t>Origins of mammals – Mammals developed from </a:t>
            </a:r>
            <a:r>
              <a:rPr lang="en-US" dirty="0" err="1"/>
              <a:t>therapsids</a:t>
            </a:r>
            <a:endParaRPr lang="en-US" dirty="0"/>
          </a:p>
          <a:p>
            <a:r>
              <a:rPr lang="en-US" dirty="0"/>
              <a:t>-	Earliest mammals were the size of mice</a:t>
            </a:r>
          </a:p>
          <a:p>
            <a:r>
              <a:rPr lang="en-US" dirty="0"/>
              <a:t>-	Endotherms </a:t>
            </a:r>
          </a:p>
          <a:p>
            <a:endParaRPr lang="en-US" dirty="0"/>
          </a:p>
        </p:txBody>
      </p:sp>
      <p:sp>
        <p:nvSpPr>
          <p:cNvPr id="3" name="Title 2"/>
          <p:cNvSpPr>
            <a:spLocks noGrp="1"/>
          </p:cNvSpPr>
          <p:nvPr>
            <p:ph type="title"/>
          </p:nvPr>
        </p:nvSpPr>
        <p:spPr>
          <a:xfrm>
            <a:off x="0" y="5638800"/>
            <a:ext cx="3962400" cy="1219200"/>
          </a:xfrm>
        </p:spPr>
        <p:txBody>
          <a:bodyPr/>
          <a:lstStyle/>
          <a:p>
            <a:r>
              <a:rPr lang="en-US" dirty="0" err="1" smtClean="0"/>
              <a:t>Therapsids</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648" y="4305300"/>
            <a:ext cx="3595352"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 y="2672126"/>
            <a:ext cx="5029200" cy="303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530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1"/>
            <a:ext cx="8229600" cy="990599"/>
          </a:xfrm>
        </p:spPr>
        <p:txBody>
          <a:bodyPr>
            <a:normAutofit/>
          </a:bodyPr>
          <a:lstStyle/>
          <a:p>
            <a:r>
              <a:rPr lang="en-US" dirty="0" smtClean="0"/>
              <a:t>-</a:t>
            </a:r>
            <a:r>
              <a:rPr lang="en-US" dirty="0"/>
              <a:t>	Mammary Glands – all females supply milk for their young</a:t>
            </a:r>
          </a:p>
          <a:p>
            <a:pPr marL="18288" indent="0">
              <a:buNone/>
            </a:pPr>
            <a:endParaRPr lang="en-US" dirty="0"/>
          </a:p>
          <a:p>
            <a:endParaRPr lang="en-US" dirty="0"/>
          </a:p>
        </p:txBody>
      </p:sp>
      <p:sp>
        <p:nvSpPr>
          <p:cNvPr id="3" name="Title 2"/>
          <p:cNvSpPr>
            <a:spLocks noGrp="1"/>
          </p:cNvSpPr>
          <p:nvPr>
            <p:ph type="title"/>
          </p:nvPr>
        </p:nvSpPr>
        <p:spPr>
          <a:xfrm>
            <a:off x="777240" y="4876800"/>
            <a:ext cx="7543800" cy="1676400"/>
          </a:xfrm>
        </p:spPr>
        <p:txBody>
          <a:bodyPr/>
          <a:lstStyle/>
          <a:p>
            <a:r>
              <a:rPr lang="en-US" dirty="0"/>
              <a:t>Characteristics of Mammals – </a:t>
            </a:r>
            <a:br>
              <a:rPr lang="en-US" dirty="0"/>
            </a:b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735786"/>
            <a:ext cx="4772025" cy="358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95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
            <a:ext cx="8229600" cy="3428999"/>
          </a:xfrm>
        </p:spPr>
        <p:txBody>
          <a:bodyPr/>
          <a:lstStyle/>
          <a:p>
            <a:pPr lvl="1"/>
            <a:endParaRPr lang="en-US" dirty="0"/>
          </a:p>
        </p:txBody>
      </p:sp>
      <p:sp>
        <p:nvSpPr>
          <p:cNvPr id="3" name="Title 2"/>
          <p:cNvSpPr>
            <a:spLocks noGrp="1"/>
          </p:cNvSpPr>
          <p:nvPr>
            <p:ph type="title"/>
          </p:nvPr>
        </p:nvSpPr>
        <p:spPr>
          <a:xfrm>
            <a:off x="777240" y="5638800"/>
            <a:ext cx="7543800" cy="990600"/>
          </a:xfrm>
        </p:spPr>
        <p:txBody>
          <a:bodyPr/>
          <a:lstStyle/>
          <a:p>
            <a:r>
              <a:rPr lang="en-US" dirty="0" smtClean="0"/>
              <a:t>Mammal Characteristics</a:t>
            </a:r>
            <a:endParaRPr lang="en-US" dirty="0"/>
          </a:p>
        </p:txBody>
      </p:sp>
      <p:sp>
        <p:nvSpPr>
          <p:cNvPr id="4" name="Rectangle 3"/>
          <p:cNvSpPr/>
          <p:nvPr/>
        </p:nvSpPr>
        <p:spPr>
          <a:xfrm>
            <a:off x="304800" y="1720840"/>
            <a:ext cx="4191000" cy="3693319"/>
          </a:xfrm>
          <a:prstGeom prst="rect">
            <a:avLst/>
          </a:prstGeom>
        </p:spPr>
        <p:txBody>
          <a:bodyPr wrap="square">
            <a:spAutoFit/>
          </a:bodyPr>
          <a:lstStyle/>
          <a:p>
            <a:r>
              <a:rPr lang="en-US" dirty="0"/>
              <a:t>Endotherms – warm blooded</a:t>
            </a:r>
          </a:p>
          <a:p>
            <a:r>
              <a:rPr lang="en-US" dirty="0" smtClean="0"/>
              <a:t>-Hair </a:t>
            </a:r>
            <a:r>
              <a:rPr lang="en-US" dirty="0"/>
              <a:t>– all mammals have hair </a:t>
            </a:r>
            <a:r>
              <a:rPr lang="en-US" dirty="0" smtClean="0"/>
              <a:t>	on 	their </a:t>
            </a:r>
            <a:r>
              <a:rPr lang="en-US" dirty="0"/>
              <a:t>body somewhere at </a:t>
            </a:r>
            <a:r>
              <a:rPr lang="en-US" dirty="0" smtClean="0"/>
              <a:t>	some </a:t>
            </a:r>
            <a:r>
              <a:rPr lang="en-US" dirty="0"/>
              <a:t>time</a:t>
            </a:r>
          </a:p>
          <a:p>
            <a:r>
              <a:rPr lang="en-US" dirty="0" smtClean="0"/>
              <a:t>-Teeth </a:t>
            </a:r>
            <a:r>
              <a:rPr lang="en-US" dirty="0"/>
              <a:t>– two sets upper and lower</a:t>
            </a:r>
          </a:p>
          <a:p>
            <a:r>
              <a:rPr lang="en-US" dirty="0" smtClean="0"/>
              <a:t>-Lungs  </a:t>
            </a:r>
            <a:r>
              <a:rPr lang="en-US" dirty="0"/>
              <a:t>- used to get oxygen from the </a:t>
            </a:r>
            <a:r>
              <a:rPr lang="en-US" dirty="0" smtClean="0"/>
              <a:t>	air</a:t>
            </a:r>
            <a:endParaRPr lang="en-US" dirty="0"/>
          </a:p>
          <a:p>
            <a:r>
              <a:rPr lang="en-US" dirty="0" smtClean="0"/>
              <a:t>-Diaphragm </a:t>
            </a:r>
            <a:r>
              <a:rPr lang="en-US" dirty="0"/>
              <a:t>– muscle to bring air into </a:t>
            </a:r>
            <a:r>
              <a:rPr lang="en-US" dirty="0" smtClean="0"/>
              <a:t>	the </a:t>
            </a:r>
            <a:r>
              <a:rPr lang="en-US" dirty="0"/>
              <a:t>lungs: sits at the bottom of </a:t>
            </a:r>
            <a:r>
              <a:rPr lang="en-US" dirty="0" smtClean="0"/>
              <a:t>	the </a:t>
            </a:r>
            <a:r>
              <a:rPr lang="en-US" dirty="0"/>
              <a:t>rib cage</a:t>
            </a:r>
          </a:p>
          <a:p>
            <a:r>
              <a:rPr lang="en-US" dirty="0" smtClean="0"/>
              <a:t>-Large </a:t>
            </a:r>
            <a:r>
              <a:rPr lang="en-US" dirty="0"/>
              <a:t>Brains – larger than other </a:t>
            </a:r>
            <a:r>
              <a:rPr lang="en-US" dirty="0" smtClean="0"/>
              <a:t>	animals </a:t>
            </a:r>
            <a:r>
              <a:rPr lang="en-US" dirty="0"/>
              <a:t>of the same size</a:t>
            </a:r>
          </a:p>
          <a:p>
            <a:r>
              <a:rPr lang="en-US" dirty="0" smtClean="0"/>
              <a:t>-Reproduce </a:t>
            </a:r>
            <a:r>
              <a:rPr lang="en-US" dirty="0"/>
              <a:t>sexually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76201"/>
            <a:ext cx="4648200" cy="317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3241083"/>
            <a:ext cx="3333750" cy="2702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47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37"/>
            <a:ext cx="9178636" cy="688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261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3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93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Vocabulary </a:t>
            </a:r>
            <a:r>
              <a:rPr lang="en-US" dirty="0"/>
              <a:t>Terms</a:t>
            </a:r>
          </a:p>
          <a:p>
            <a:r>
              <a:rPr lang="en-US" dirty="0"/>
              <a:t>1.	Down Feather – </a:t>
            </a:r>
          </a:p>
          <a:p>
            <a:r>
              <a:rPr lang="en-US" dirty="0"/>
              <a:t>2.	Contour Feather – </a:t>
            </a:r>
          </a:p>
          <a:p>
            <a:r>
              <a:rPr lang="en-US" dirty="0"/>
              <a:t>3.	Preening – </a:t>
            </a:r>
          </a:p>
          <a:p>
            <a:r>
              <a:rPr lang="en-US" dirty="0"/>
              <a:t>4.	:Lift – </a:t>
            </a:r>
          </a:p>
          <a:p>
            <a:r>
              <a:rPr lang="en-US" dirty="0"/>
              <a:t>5.	Brooding – </a:t>
            </a:r>
          </a:p>
          <a:p>
            <a:endParaRPr lang="en-US" dirty="0"/>
          </a:p>
        </p:txBody>
      </p:sp>
      <p:sp>
        <p:nvSpPr>
          <p:cNvPr id="3" name="Title 2"/>
          <p:cNvSpPr>
            <a:spLocks noGrp="1"/>
          </p:cNvSpPr>
          <p:nvPr>
            <p:ph type="title"/>
          </p:nvPr>
        </p:nvSpPr>
        <p:spPr/>
        <p:txBody>
          <a:bodyPr/>
          <a:lstStyle/>
          <a:p>
            <a:r>
              <a:rPr lang="en-US" dirty="0"/>
              <a:t>Section 1 – Birds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273" y="2895600"/>
            <a:ext cx="4570727" cy="2324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130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a:r>
            <a:r>
              <a:rPr lang="en-US" dirty="0"/>
              <a:t>	Birds are thought to be descendants of reptiles and other vertebrates</a:t>
            </a:r>
          </a:p>
          <a:p>
            <a:r>
              <a:rPr lang="en-US" dirty="0"/>
              <a:t>-	Like reptiles the skin around birds’ feet and beak is scaly and dry,  have an amniotic egg (harder shell)</a:t>
            </a:r>
          </a:p>
          <a:p>
            <a:r>
              <a:rPr lang="en-US" dirty="0"/>
              <a:t>-	Have feathers, beaks, and can fly</a:t>
            </a:r>
          </a:p>
          <a:p>
            <a:endParaRPr lang="en-US" dirty="0"/>
          </a:p>
        </p:txBody>
      </p:sp>
      <p:sp>
        <p:nvSpPr>
          <p:cNvPr id="3" name="Title 2"/>
          <p:cNvSpPr>
            <a:spLocks noGrp="1"/>
          </p:cNvSpPr>
          <p:nvPr>
            <p:ph type="title"/>
          </p:nvPr>
        </p:nvSpPr>
        <p:spPr>
          <a:xfrm>
            <a:off x="777240" y="3733800"/>
            <a:ext cx="7543800" cy="990600"/>
          </a:xfrm>
        </p:spPr>
        <p:txBody>
          <a:bodyPr/>
          <a:lstStyle/>
          <a:p>
            <a:r>
              <a:rPr lang="en-US" dirty="0"/>
              <a:t>Bird Characteristics – </a:t>
            </a:r>
            <a:br>
              <a:rPr lang="en-US" dirty="0"/>
            </a:b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133850"/>
            <a:ext cx="5667375"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370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1"/>
            <a:ext cx="5867400" cy="4191000"/>
          </a:xfrm>
        </p:spPr>
        <p:txBody>
          <a:bodyPr>
            <a:normAutofit/>
          </a:bodyPr>
          <a:lstStyle/>
          <a:p>
            <a:r>
              <a:rPr lang="en-US" dirty="0"/>
              <a:t>-	</a:t>
            </a:r>
            <a:r>
              <a:rPr lang="en-US" dirty="0" err="1" smtClean="0"/>
              <a:t>i</a:t>
            </a:r>
            <a:r>
              <a:rPr lang="en-US" dirty="0"/>
              <a:t>.	Down Feathers – fluffy insulating feathers next to the body which birds fluff up to form a layer of insulation</a:t>
            </a:r>
          </a:p>
          <a:p>
            <a:r>
              <a:rPr lang="en-US" dirty="0"/>
              <a:t>ii.	Contour Feathers – have a center shaft with side branches called barbs which link together to be smooth.</a:t>
            </a:r>
          </a:p>
          <a:p>
            <a:r>
              <a:rPr lang="en-US" dirty="0"/>
              <a:t>iii.	Birds preen their feathers with oil from a gland near their tail.  The oil keeps the feathers watertight and clean</a:t>
            </a:r>
          </a:p>
          <a:p>
            <a:endParaRPr lang="en-US" dirty="0"/>
          </a:p>
        </p:txBody>
      </p:sp>
      <p:sp>
        <p:nvSpPr>
          <p:cNvPr id="3" name="Title 2"/>
          <p:cNvSpPr>
            <a:spLocks noGrp="1"/>
          </p:cNvSpPr>
          <p:nvPr>
            <p:ph type="title"/>
          </p:nvPr>
        </p:nvSpPr>
        <p:spPr>
          <a:xfrm>
            <a:off x="777240" y="4876799"/>
            <a:ext cx="4328160" cy="1981199"/>
          </a:xfrm>
        </p:spPr>
        <p:txBody>
          <a:bodyPr/>
          <a:lstStyle/>
          <a:p>
            <a:r>
              <a:rPr lang="en-US" dirty="0"/>
              <a:t>Feathers – Two types</a:t>
            </a:r>
            <a:br>
              <a:rPr lang="en-US" dirty="0"/>
            </a:b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366" y="2057400"/>
            <a:ext cx="2447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366" y="0"/>
            <a:ext cx="244099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799" y="3898052"/>
            <a:ext cx="3823855" cy="295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86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6200" y="0"/>
            <a:ext cx="4343400" cy="5029199"/>
          </a:xfrm>
        </p:spPr>
        <p:txBody>
          <a:bodyPr>
            <a:normAutofit/>
          </a:bodyPr>
          <a:lstStyle/>
          <a:p>
            <a:r>
              <a:rPr lang="en-US" dirty="0" err="1" smtClean="0"/>
              <a:t>i</a:t>
            </a:r>
            <a:r>
              <a:rPr lang="en-US" dirty="0"/>
              <a:t>.	Birds have a high metabolism because they need a lot of energy to fly.  They have a high body temp  (103) and cannot sweat</a:t>
            </a:r>
          </a:p>
          <a:p>
            <a:r>
              <a:rPr lang="en-US" dirty="0"/>
              <a:t>ii.	They eat a lot of food (high protein, fat, meat, seeds) </a:t>
            </a:r>
          </a:p>
          <a:p>
            <a:r>
              <a:rPr lang="en-US" dirty="0"/>
              <a:t>iii.	Have no teeth so they grind food up in their gizzard which contains small stones.  Food is stored in the crop and then sent through the digestive tract, which is small</a:t>
            </a:r>
          </a:p>
          <a:p>
            <a:endParaRPr lang="en-US" dirty="0"/>
          </a:p>
        </p:txBody>
      </p:sp>
      <p:sp>
        <p:nvSpPr>
          <p:cNvPr id="3" name="Title 2"/>
          <p:cNvSpPr>
            <a:spLocks noGrp="1"/>
          </p:cNvSpPr>
          <p:nvPr>
            <p:ph type="title"/>
          </p:nvPr>
        </p:nvSpPr>
        <p:spPr>
          <a:xfrm>
            <a:off x="3810000" y="5410200"/>
            <a:ext cx="3276600" cy="1143000"/>
          </a:xfrm>
        </p:spPr>
        <p:txBody>
          <a:bodyPr/>
          <a:lstStyle/>
          <a:p>
            <a:r>
              <a:rPr lang="en-US" dirty="0"/>
              <a:t>Eating</a:t>
            </a:r>
            <a:br>
              <a:rPr lang="en-US" dirty="0"/>
            </a:b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8364"/>
            <a:ext cx="381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873" y="4648200"/>
            <a:ext cx="2743200" cy="225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65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1"/>
            <a:ext cx="7010400" cy="4343400"/>
          </a:xfrm>
        </p:spPr>
        <p:txBody>
          <a:bodyPr>
            <a:normAutofit fontScale="92500"/>
          </a:bodyPr>
          <a:lstStyle/>
          <a:p>
            <a:r>
              <a:rPr lang="en-US" dirty="0" smtClean="0"/>
              <a:t>-	</a:t>
            </a:r>
            <a:r>
              <a:rPr lang="en-US" dirty="0" err="1" smtClean="0"/>
              <a:t>i.Large</a:t>
            </a:r>
            <a:r>
              <a:rPr lang="en-US" dirty="0" smtClean="0"/>
              <a:t> </a:t>
            </a:r>
            <a:r>
              <a:rPr lang="en-US" dirty="0"/>
              <a:t>eyes – </a:t>
            </a:r>
          </a:p>
          <a:p>
            <a:r>
              <a:rPr lang="en-US" dirty="0"/>
              <a:t>ii.	Heart that beats rapidly – allows more blood flow</a:t>
            </a:r>
          </a:p>
          <a:p>
            <a:r>
              <a:rPr lang="en-US" dirty="0"/>
              <a:t>iii.	Air sacs – birds can take in more oxygen for activity</a:t>
            </a:r>
          </a:p>
          <a:p>
            <a:r>
              <a:rPr lang="en-US" dirty="0"/>
              <a:t>iv.	Wings – A bird’s wing is shaped to create lift.  Air moving over the wing moves faster creating a difference in air pressure.  The difference of above and below the wing keeps the bird in the air.  The larger the wing the easier flight is.</a:t>
            </a:r>
          </a:p>
          <a:p>
            <a:r>
              <a:rPr lang="en-US" dirty="0"/>
              <a:t>v.	Rigid Skeleton – some bones do not have joints and cannot move: this makes flying more efficient</a:t>
            </a:r>
          </a:p>
          <a:p>
            <a:r>
              <a:rPr lang="en-US" dirty="0"/>
              <a:t>vi.	Lighter Skeleton – hollow bones</a:t>
            </a:r>
          </a:p>
          <a:p>
            <a:r>
              <a:rPr lang="en-US" dirty="0"/>
              <a:t>vii.	Flight Muscles – attached to keel bone: powerful</a:t>
            </a:r>
          </a:p>
          <a:p>
            <a:r>
              <a:rPr lang="en-US" dirty="0"/>
              <a:t>viii.	Keel Bone – large breastbone</a:t>
            </a:r>
          </a:p>
          <a:p>
            <a:endParaRPr lang="en-US" dirty="0"/>
          </a:p>
        </p:txBody>
      </p:sp>
      <p:sp>
        <p:nvSpPr>
          <p:cNvPr id="3" name="Title 2"/>
          <p:cNvSpPr>
            <a:spLocks noGrp="1"/>
          </p:cNvSpPr>
          <p:nvPr>
            <p:ph type="title"/>
          </p:nvPr>
        </p:nvSpPr>
        <p:spPr>
          <a:xfrm>
            <a:off x="777240" y="4876800"/>
            <a:ext cx="7543800" cy="1905000"/>
          </a:xfrm>
        </p:spPr>
        <p:txBody>
          <a:bodyPr/>
          <a:lstStyle/>
          <a:p>
            <a:r>
              <a:rPr lang="en-US" dirty="0"/>
              <a:t>Flying – adaptations for flying and migrating</a:t>
            </a:r>
            <a:br>
              <a:rPr lang="en-US" dirty="0"/>
            </a:b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2133599"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12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04801"/>
            <a:ext cx="6296025" cy="4038600"/>
          </a:xfrm>
        </p:spPr>
        <p:txBody>
          <a:bodyPr/>
          <a:lstStyle/>
          <a:p>
            <a:r>
              <a:rPr lang="en-US" dirty="0"/>
              <a:t>-	</a:t>
            </a:r>
            <a:r>
              <a:rPr lang="en-US" dirty="0" err="1" smtClean="0"/>
              <a:t>i</a:t>
            </a:r>
            <a:r>
              <a:rPr lang="en-US" dirty="0"/>
              <a:t>.	Reproduce by internal; fertilization</a:t>
            </a:r>
          </a:p>
          <a:p>
            <a:r>
              <a:rPr lang="en-US" dirty="0"/>
              <a:t>ii.	Lay amniotic eggs</a:t>
            </a:r>
          </a:p>
          <a:p>
            <a:r>
              <a:rPr lang="en-US" dirty="0"/>
              <a:t>iii.	Types of chicks</a:t>
            </a:r>
          </a:p>
          <a:p>
            <a:r>
              <a:rPr lang="en-US" dirty="0"/>
              <a:t>1.	</a:t>
            </a:r>
            <a:r>
              <a:rPr lang="en-US" dirty="0" err="1"/>
              <a:t>Precocial</a:t>
            </a:r>
            <a:r>
              <a:rPr lang="en-US" dirty="0"/>
              <a:t> – babies are ready to follow as soon as the can stand follow the first thing that moves – chickens, ducks, shorebirds</a:t>
            </a:r>
          </a:p>
          <a:p>
            <a:r>
              <a:rPr lang="en-US" dirty="0"/>
              <a:t>2.	</a:t>
            </a:r>
            <a:r>
              <a:rPr lang="en-US" dirty="0" err="1"/>
              <a:t>Altricial</a:t>
            </a:r>
            <a:r>
              <a:rPr lang="en-US" dirty="0"/>
              <a:t> – born helpless, naked – need cared for by an adult – hawks, songbirds and most other birds</a:t>
            </a:r>
          </a:p>
          <a:p>
            <a:endParaRPr lang="en-US" dirty="0"/>
          </a:p>
        </p:txBody>
      </p:sp>
      <p:sp>
        <p:nvSpPr>
          <p:cNvPr id="3" name="Title 2"/>
          <p:cNvSpPr>
            <a:spLocks noGrp="1"/>
          </p:cNvSpPr>
          <p:nvPr>
            <p:ph type="title"/>
          </p:nvPr>
        </p:nvSpPr>
        <p:spPr>
          <a:xfrm>
            <a:off x="762000" y="4831773"/>
            <a:ext cx="7543800" cy="914400"/>
          </a:xfrm>
        </p:spPr>
        <p:txBody>
          <a:bodyPr/>
          <a:lstStyle/>
          <a:p>
            <a:r>
              <a:rPr lang="en-US" dirty="0"/>
              <a:t>Parenthood</a:t>
            </a:r>
            <a:br>
              <a:rPr lang="en-US" dirty="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3930" y="2785540"/>
            <a:ext cx="3009288" cy="205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929" y="0"/>
            <a:ext cx="3030071"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602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381001"/>
            <a:ext cx="6096000" cy="3962400"/>
          </a:xfrm>
        </p:spPr>
        <p:txBody>
          <a:bodyPr/>
          <a:lstStyle/>
          <a:p>
            <a:r>
              <a:rPr lang="en-US" dirty="0" smtClean="0"/>
              <a:t>- </a:t>
            </a:r>
            <a:r>
              <a:rPr lang="en-US" dirty="0"/>
              <a:t>usually classified into four non scientific categories</a:t>
            </a:r>
          </a:p>
          <a:p>
            <a:r>
              <a:rPr lang="en-US" dirty="0"/>
              <a:t>-	Flightless birds – penguin, ostrich, </a:t>
            </a:r>
            <a:r>
              <a:rPr lang="en-US" dirty="0" smtClean="0"/>
              <a:t>kiwi</a:t>
            </a:r>
            <a:r>
              <a:rPr lang="en-US" dirty="0"/>
              <a:t>	</a:t>
            </a:r>
          </a:p>
        </p:txBody>
      </p:sp>
      <p:sp>
        <p:nvSpPr>
          <p:cNvPr id="3" name="Title 2"/>
          <p:cNvSpPr>
            <a:spLocks noGrp="1"/>
          </p:cNvSpPr>
          <p:nvPr>
            <p:ph type="title"/>
          </p:nvPr>
        </p:nvSpPr>
        <p:spPr>
          <a:xfrm>
            <a:off x="777240" y="5410200"/>
            <a:ext cx="7543800" cy="1066800"/>
          </a:xfrm>
        </p:spPr>
        <p:txBody>
          <a:bodyPr/>
          <a:lstStyle/>
          <a:p>
            <a:r>
              <a:rPr lang="en-US" dirty="0"/>
              <a:t>Types of Birds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3810000"/>
            <a:ext cx="20955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60963"/>
            <a:ext cx="3352800" cy="269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468" y="3048001"/>
            <a:ext cx="3289757" cy="250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689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2209799"/>
          </a:xfrm>
        </p:spPr>
        <p:txBody>
          <a:bodyPr/>
          <a:lstStyle/>
          <a:p>
            <a:r>
              <a:rPr lang="en-US" dirty="0"/>
              <a:t>Water Birds – ducks: have webbed feet for swimming: strong flyers</a:t>
            </a:r>
          </a:p>
          <a:p>
            <a:pPr marL="18288" indent="0">
              <a:buNone/>
            </a:pPr>
            <a:endParaRPr lang="en-US" dirty="0"/>
          </a:p>
        </p:txBody>
      </p:sp>
      <p:sp>
        <p:nvSpPr>
          <p:cNvPr id="3" name="Title 2"/>
          <p:cNvSpPr>
            <a:spLocks noGrp="1"/>
          </p:cNvSpPr>
          <p:nvPr>
            <p:ph type="title"/>
          </p:nvPr>
        </p:nvSpPr>
        <p:spPr>
          <a:xfrm>
            <a:off x="777240" y="5486400"/>
            <a:ext cx="7543800" cy="1219200"/>
          </a:xfrm>
        </p:spPr>
        <p:txBody>
          <a:bodyPr/>
          <a:lstStyle/>
          <a:p>
            <a:r>
              <a:rPr lang="en-US" dirty="0" smtClean="0"/>
              <a:t>Types of Birds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778" y="3733801"/>
            <a:ext cx="4143223" cy="3103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40974"/>
            <a:ext cx="3581400" cy="378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731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91</TotalTime>
  <Words>137</Words>
  <Application>Microsoft Office PowerPoint</Application>
  <PresentationFormat>On-screen Show (4:3)</PresentationFormat>
  <Paragraphs>68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Elemental</vt:lpstr>
      <vt:lpstr>Chapter 17 </vt:lpstr>
      <vt:lpstr>Section 1 – Birds</vt:lpstr>
      <vt:lpstr>Bird Characteristics –  </vt:lpstr>
      <vt:lpstr>Feathers – Two types </vt:lpstr>
      <vt:lpstr>Eating </vt:lpstr>
      <vt:lpstr>Flying – adaptations for flying and migrating </vt:lpstr>
      <vt:lpstr>Parenthood </vt:lpstr>
      <vt:lpstr>Types of Birds </vt:lpstr>
      <vt:lpstr>Types of Birds</vt:lpstr>
      <vt:lpstr>Types of Birds</vt:lpstr>
      <vt:lpstr>Types of birds</vt:lpstr>
      <vt:lpstr>Section 2 – Mammals </vt:lpstr>
      <vt:lpstr>Therapsids</vt:lpstr>
      <vt:lpstr>Characteristics of Mammals –  </vt:lpstr>
      <vt:lpstr>Mammal Characteristics</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dc:title>
  <dc:creator>Erica Beerbower</dc:creator>
  <cp:lastModifiedBy>Erica Beerbower</cp:lastModifiedBy>
  <cp:revision>11</cp:revision>
  <dcterms:created xsi:type="dcterms:W3CDTF">2012-04-11T11:58:43Z</dcterms:created>
  <dcterms:modified xsi:type="dcterms:W3CDTF">2012-04-29T03:00:57Z</dcterms:modified>
</cp:coreProperties>
</file>