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7" r:id="rId9"/>
    <p:sldId id="276" r:id="rId10"/>
    <p:sldId id="264" r:id="rId11"/>
    <p:sldId id="282" r:id="rId12"/>
    <p:sldId id="265" r:id="rId13"/>
    <p:sldId id="266" r:id="rId14"/>
    <p:sldId id="284" r:id="rId15"/>
    <p:sldId id="267" r:id="rId16"/>
    <p:sldId id="268" r:id="rId17"/>
    <p:sldId id="269" r:id="rId18"/>
    <p:sldId id="270" r:id="rId19"/>
    <p:sldId id="283" r:id="rId20"/>
    <p:sldId id="271" r:id="rId21"/>
    <p:sldId id="272" r:id="rId22"/>
    <p:sldId id="273" r:id="rId23"/>
    <p:sldId id="274" r:id="rId24"/>
    <p:sldId id="278" r:id="rId25"/>
    <p:sldId id="280" r:id="rId26"/>
    <p:sldId id="281" r:id="rId27"/>
    <p:sldId id="279" r:id="rId28"/>
    <p:sldId id="288" r:id="rId29"/>
    <p:sldId id="275"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B6F3B08-1F3A-4FC1-99CA-AB39EF45A6A0}" type="datetimeFigureOut">
              <a:rPr lang="en-US" smtClean="0"/>
              <a:t>1/31/2012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FFB5131-9497-4603-876B-D35561D3298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F3B08-1F3A-4FC1-99CA-AB39EF45A6A0}"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F3B08-1F3A-4FC1-99CA-AB39EF45A6A0}"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F3B08-1F3A-4FC1-99CA-AB39EF45A6A0}"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F3B08-1F3A-4FC1-99CA-AB39EF45A6A0}"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6F3B08-1F3A-4FC1-99CA-AB39EF45A6A0}" type="datetimeFigureOut">
              <a:rPr lang="en-US" smtClean="0"/>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B5131-9497-4603-876B-D35561D3298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F3B08-1F3A-4FC1-99CA-AB39EF45A6A0}" type="datetimeFigureOut">
              <a:rPr lang="en-US" smtClean="0"/>
              <a:t>1/31/2012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F3B08-1F3A-4FC1-99CA-AB39EF45A6A0}" type="datetimeFigureOut">
              <a:rPr lang="en-US" smtClean="0"/>
              <a:t>1/31/2012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F3B08-1F3A-4FC1-99CA-AB39EF45A6A0}" type="datetimeFigureOut">
              <a:rPr lang="en-US" smtClean="0"/>
              <a:t>1/31/2012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6F3B08-1F3A-4FC1-99CA-AB39EF45A6A0}" type="datetimeFigureOut">
              <a:rPr lang="en-US" smtClean="0"/>
              <a:t>1/31/2012</a:t>
            </a:fld>
            <a:endParaRPr lang="en-US"/>
          </a:p>
        </p:txBody>
      </p:sp>
      <p:sp>
        <p:nvSpPr>
          <p:cNvPr id="7" name="Slide Number Placeholder 6"/>
          <p:cNvSpPr>
            <a:spLocks noGrp="1"/>
          </p:cNvSpPr>
          <p:nvPr>
            <p:ph type="sldNum" sz="quarter" idx="12"/>
          </p:nvPr>
        </p:nvSpPr>
        <p:spPr/>
        <p:txBody>
          <a:bodyPr/>
          <a:lstStyle/>
          <a:p>
            <a:fld id="{1FFB5131-9497-4603-876B-D35561D3298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F3B08-1F3A-4FC1-99CA-AB39EF45A6A0}" type="datetimeFigureOut">
              <a:rPr lang="en-US" smtClean="0"/>
              <a:t>1/31/2012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FFB5131-9497-4603-876B-D35561D32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B6F3B08-1F3A-4FC1-99CA-AB39EF45A6A0}" type="datetimeFigureOut">
              <a:rPr lang="en-US" smtClean="0"/>
              <a:t>1/31/2012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FFB5131-9497-4603-876B-D35561D329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9144000" cy="68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fontScale="90000"/>
          </a:bodyPr>
          <a:lstStyle/>
          <a:p>
            <a:r>
              <a:rPr lang="en-US" dirty="0" smtClean="0">
                <a:solidFill>
                  <a:schemeClr val="bg1"/>
                </a:solidFill>
              </a:rPr>
              <a:t>Chapter 16 – Atomic Energy</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886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radiation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are three forms of nuclear radiation that differ in their ability to penetrate (go through) matter</a:t>
            </a:r>
          </a:p>
          <a:p>
            <a:pPr lvl="1"/>
            <a:r>
              <a:rPr lang="en-US" dirty="0" smtClean="0"/>
              <a:t>Alpha particles have the greatest charge and mass.  They travel about 7cm through air and are stopped by paper or clothing.</a:t>
            </a:r>
          </a:p>
          <a:p>
            <a:pPr lvl="1"/>
            <a:r>
              <a:rPr lang="en-US" dirty="0" smtClean="0"/>
              <a:t>Beta particles have a 1- or 1+ charge and almost no mass.  That are more penetrating than alpha particles.  They travel about 1 m through the air, but are stopped by 3mm of aluminum.</a:t>
            </a:r>
          </a:p>
          <a:p>
            <a:pPr lvl="1"/>
            <a:r>
              <a:rPr lang="en-US" dirty="0" smtClean="0"/>
              <a:t>Gamma rays have no charge or mass and are the most penetrating.  They are blocked by very dense, thick materials, such as a few centimeters of lead or a few meters of concrete.  </a:t>
            </a:r>
            <a:endParaRPr lang="en-US" dirty="0"/>
          </a:p>
        </p:txBody>
      </p:sp>
    </p:spTree>
    <p:extLst>
      <p:ext uri="{BB962C8B-B14F-4D97-AF65-F5344CB8AC3E}">
        <p14:creationId xmlns:p14="http://schemas.microsoft.com/office/powerpoint/2010/main" val="242821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3"/>
            <a:ext cx="9144000" cy="690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3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radiation on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Radiation can break chemical bonds between atoms.  It can also knock electrons out of atoms.  Both can cause damage living and non living things.  </a:t>
            </a:r>
          </a:p>
          <a:p>
            <a:r>
              <a:rPr lang="en-US" dirty="0" smtClean="0"/>
              <a:t>Cells can be damaged by radiation. Causes burns, can cause radiation sickness, and cancer.</a:t>
            </a:r>
          </a:p>
          <a:p>
            <a:r>
              <a:rPr lang="en-US" dirty="0" smtClean="0"/>
              <a:t>Nonliving things can be hurt, metal can be weakened, space vehicles</a:t>
            </a:r>
            <a:endParaRPr lang="en-US" dirty="0"/>
          </a:p>
        </p:txBody>
      </p:sp>
    </p:spTree>
    <p:extLst>
      <p:ext uri="{BB962C8B-B14F-4D97-AF65-F5344CB8AC3E}">
        <p14:creationId xmlns:p14="http://schemas.microsoft.com/office/powerpoint/2010/main" val="408434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Damage at different depths</a:t>
            </a:r>
            <a:endParaRPr lang="en-US" dirty="0"/>
          </a:p>
        </p:txBody>
      </p:sp>
      <p:sp>
        <p:nvSpPr>
          <p:cNvPr id="3" name="Content Placeholder 2"/>
          <p:cNvSpPr>
            <a:spLocks noGrp="1"/>
          </p:cNvSpPr>
          <p:nvPr>
            <p:ph idx="1"/>
          </p:nvPr>
        </p:nvSpPr>
        <p:spPr/>
        <p:txBody>
          <a:bodyPr/>
          <a:lstStyle/>
          <a:p>
            <a:r>
              <a:rPr lang="en-US" dirty="0" smtClean="0"/>
              <a:t>Gamma rays are the most penetrating and cause damage deep within while beta rays cause damage slightly more shallow.  Alpha rays are the most shallow but because they are the largest and most massive radiation they cause the most damage.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44472"/>
            <a:ext cx="2999509" cy="199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67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
            <a:ext cx="91093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47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Nuclei decay to become stable</a:t>
            </a:r>
            <a:br>
              <a:rPr lang="en-US" dirty="0"/>
            </a:br>
            <a:endParaRPr lang="en-US" dirty="0"/>
          </a:p>
        </p:txBody>
      </p:sp>
      <p:sp>
        <p:nvSpPr>
          <p:cNvPr id="3" name="Content Placeholder 2"/>
          <p:cNvSpPr>
            <a:spLocks noGrp="1"/>
          </p:cNvSpPr>
          <p:nvPr>
            <p:ph idx="1"/>
          </p:nvPr>
        </p:nvSpPr>
        <p:spPr/>
        <p:txBody>
          <a:bodyPr/>
          <a:lstStyle/>
          <a:p>
            <a:r>
              <a:rPr lang="en-US" dirty="0" smtClean="0"/>
              <a:t>All nuclei composed of more than 83 protons are radioactive, this is because the force of attraction that holds a nucleus together is strong but only for a short distance.  They may exist for billions of years but eventually decay and are therefore unstable.  Too many protons</a:t>
            </a:r>
            <a:endParaRPr lang="en-US" dirty="0"/>
          </a:p>
        </p:txBody>
      </p:sp>
    </p:spTree>
    <p:extLst>
      <p:ext uri="{BB962C8B-B14F-4D97-AF65-F5344CB8AC3E}">
        <p14:creationId xmlns:p14="http://schemas.microsoft.com/office/powerpoint/2010/main" val="344132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Ratio of neutrons to protons can also make a nuclei unstable.</a:t>
            </a:r>
          </a:p>
          <a:p>
            <a:pPr lvl="1"/>
            <a:r>
              <a:rPr lang="en-US" dirty="0" smtClean="0"/>
              <a:t>If it contains too many or too few neutrons compared to protons</a:t>
            </a:r>
            <a:endParaRPr lang="en-US" dirty="0"/>
          </a:p>
          <a:p>
            <a:pPr lvl="1"/>
            <a:endParaRPr lang="en-US" dirty="0" smtClean="0"/>
          </a:p>
        </p:txBody>
      </p:sp>
    </p:spTree>
    <p:extLst>
      <p:ext uri="{BB962C8B-B14F-4D97-AF65-F5344CB8AC3E}">
        <p14:creationId xmlns:p14="http://schemas.microsoft.com/office/powerpoint/2010/main" val="2295299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nuclei become stable</a:t>
            </a:r>
            <a:endParaRPr lang="en-US" dirty="0"/>
          </a:p>
        </p:txBody>
      </p:sp>
      <p:sp>
        <p:nvSpPr>
          <p:cNvPr id="3" name="Content Placeholder 2"/>
          <p:cNvSpPr>
            <a:spLocks noGrp="1"/>
          </p:cNvSpPr>
          <p:nvPr>
            <p:ph idx="1"/>
          </p:nvPr>
        </p:nvSpPr>
        <p:spPr/>
        <p:txBody>
          <a:bodyPr/>
          <a:lstStyle/>
          <a:p>
            <a:r>
              <a:rPr lang="en-US" dirty="0" smtClean="0"/>
              <a:t>An unstable nuclei will give off (emit) nuclear radiation until it has a stable number of protons and neutrons</a:t>
            </a:r>
          </a:p>
          <a:p>
            <a:pPr lvl="1"/>
            <a:r>
              <a:rPr lang="en-US" dirty="0" smtClean="0"/>
              <a:t>Sometimes it takes more than one decay to become stable </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171251"/>
            <a:ext cx="4080164" cy="268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99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date by decay</a:t>
            </a:r>
            <a:endParaRPr lang="en-US" dirty="0"/>
          </a:p>
        </p:txBody>
      </p:sp>
      <p:sp>
        <p:nvSpPr>
          <p:cNvPr id="3" name="Content Placeholder 2"/>
          <p:cNvSpPr>
            <a:spLocks noGrp="1"/>
          </p:cNvSpPr>
          <p:nvPr>
            <p:ph idx="1"/>
          </p:nvPr>
        </p:nvSpPr>
        <p:spPr/>
        <p:txBody>
          <a:bodyPr/>
          <a:lstStyle/>
          <a:p>
            <a:r>
              <a:rPr lang="en-US" dirty="0" smtClean="0"/>
              <a:t>Carbon-14 – Carbon atoms are found in all living things.  A small percentage of these are carbon 14 radioactive atoms.  During life the atoms are replaced but when you die they atoms are no longer replaced and they slowly decay.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625020"/>
            <a:ext cx="3415145" cy="223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78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03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Radioactivity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Terms to Learn</a:t>
            </a:r>
          </a:p>
          <a:p>
            <a:pPr lvl="1"/>
            <a:r>
              <a:rPr lang="en-US" dirty="0" smtClean="0"/>
              <a:t>Nuclear radiation</a:t>
            </a:r>
          </a:p>
          <a:p>
            <a:pPr lvl="1"/>
            <a:r>
              <a:rPr lang="en-US" dirty="0" smtClean="0"/>
              <a:t>Radioactivity</a:t>
            </a:r>
          </a:p>
          <a:p>
            <a:pPr lvl="1"/>
            <a:r>
              <a:rPr lang="en-US" dirty="0" smtClean="0"/>
              <a:t>Radioactive Decay</a:t>
            </a:r>
          </a:p>
          <a:p>
            <a:pPr lvl="1"/>
            <a:r>
              <a:rPr lang="en-US" dirty="0" smtClean="0"/>
              <a:t>Alpha Decay</a:t>
            </a:r>
          </a:p>
          <a:p>
            <a:pPr lvl="1"/>
            <a:r>
              <a:rPr lang="en-US" dirty="0" smtClean="0"/>
              <a:t>Mass Number</a:t>
            </a:r>
          </a:p>
          <a:p>
            <a:pPr lvl="1"/>
            <a:r>
              <a:rPr lang="en-US" dirty="0" smtClean="0"/>
              <a:t>Beta Decay</a:t>
            </a:r>
          </a:p>
          <a:p>
            <a:pPr lvl="1"/>
            <a:r>
              <a:rPr lang="en-US" dirty="0" smtClean="0"/>
              <a:t>Isotopes</a:t>
            </a:r>
          </a:p>
          <a:p>
            <a:pPr lvl="1"/>
            <a:r>
              <a:rPr lang="en-US" dirty="0" smtClean="0"/>
              <a:t>Gamma Decay</a:t>
            </a:r>
          </a:p>
          <a:p>
            <a:pPr lvl="1"/>
            <a:r>
              <a:rPr lang="en-US" dirty="0" smtClean="0"/>
              <a:t>Half Life</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99" y="2743200"/>
            <a:ext cx="5257801" cy="414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81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Decays Occur at a steady rate</a:t>
            </a:r>
            <a:endParaRPr lang="en-US" dirty="0"/>
          </a:p>
        </p:txBody>
      </p:sp>
      <p:sp>
        <p:nvSpPr>
          <p:cNvPr id="3" name="Content Placeholder 2"/>
          <p:cNvSpPr>
            <a:spLocks noGrp="1"/>
          </p:cNvSpPr>
          <p:nvPr>
            <p:ph idx="1"/>
          </p:nvPr>
        </p:nvSpPr>
        <p:spPr/>
        <p:txBody>
          <a:bodyPr>
            <a:normAutofit lnSpcReduction="10000"/>
          </a:bodyPr>
          <a:lstStyle/>
          <a:p>
            <a:r>
              <a:rPr lang="en-US" dirty="0" smtClean="0"/>
              <a:t>Every 5,730 years half of the carbon 14 in a sample decays.  The rate of decay is constant and is not affected by other conditions</a:t>
            </a:r>
          </a:p>
          <a:p>
            <a:r>
              <a:rPr lang="en-US" dirty="0" smtClean="0"/>
              <a:t>Each radioactive isotope has its own rate of decay called a half life</a:t>
            </a:r>
          </a:p>
          <a:p>
            <a:r>
              <a:rPr lang="en-US" dirty="0" smtClean="0"/>
              <a:t>Half life is the amount of time it takes for one half of the nuclei of a radioactive isotope to decay</a:t>
            </a:r>
            <a:endParaRPr lang="en-US" dirty="0"/>
          </a:p>
        </p:txBody>
      </p:sp>
    </p:spTree>
    <p:extLst>
      <p:ext uri="{BB962C8B-B14F-4D97-AF65-F5344CB8AC3E}">
        <p14:creationId xmlns:p14="http://schemas.microsoft.com/office/powerpoint/2010/main" val="190059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age</a:t>
            </a:r>
            <a:endParaRPr lang="en-US" dirty="0"/>
          </a:p>
        </p:txBody>
      </p:sp>
      <p:sp>
        <p:nvSpPr>
          <p:cNvPr id="3" name="Content Placeholder 2"/>
          <p:cNvSpPr>
            <a:spLocks noGrp="1"/>
          </p:cNvSpPr>
          <p:nvPr>
            <p:ph idx="1"/>
          </p:nvPr>
        </p:nvSpPr>
        <p:spPr/>
        <p:txBody>
          <a:bodyPr/>
          <a:lstStyle/>
          <a:p>
            <a:r>
              <a:rPr lang="en-US" dirty="0" smtClean="0"/>
              <a:t>The iceman’s age was determined by measuring the number of decays each minute.</a:t>
            </a:r>
          </a:p>
          <a:p>
            <a:r>
              <a:rPr lang="en-US" dirty="0" smtClean="0"/>
              <a:t>Carbon 14 can be used to date things up to 50,000 years old</a:t>
            </a:r>
          </a:p>
          <a:p>
            <a:r>
              <a:rPr lang="en-US" dirty="0" smtClean="0"/>
              <a:t>Anything past that you would need to use another element like potassium 40 which has a half life of 1.3 billion years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27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55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Radioactivity and your world</a:t>
            </a:r>
            <a:endParaRPr lang="en-US" dirty="0"/>
          </a:p>
        </p:txBody>
      </p:sp>
      <p:sp>
        <p:nvSpPr>
          <p:cNvPr id="3" name="Content Placeholder 2"/>
          <p:cNvSpPr>
            <a:spLocks noGrp="1"/>
          </p:cNvSpPr>
          <p:nvPr>
            <p:ph idx="1"/>
          </p:nvPr>
        </p:nvSpPr>
        <p:spPr/>
        <p:txBody>
          <a:bodyPr/>
          <a:lstStyle/>
          <a:p>
            <a:r>
              <a:rPr lang="en-US" dirty="0" smtClean="0"/>
              <a:t>Tracers- can be used to follow elements through paths</a:t>
            </a:r>
          </a:p>
          <a:p>
            <a:r>
              <a:rPr lang="en-US" dirty="0" smtClean="0"/>
              <a:t>Used by doctors to find and kill cancer cells</a:t>
            </a:r>
          </a:p>
          <a:p>
            <a:r>
              <a:rPr lang="en-US" dirty="0" smtClean="0"/>
              <a:t>Used to power space probes</a:t>
            </a:r>
          </a:p>
          <a:p>
            <a:r>
              <a:rPr lang="en-US" dirty="0" smtClean="0"/>
              <a:t>Farmers can use it to trace what elements plants take in</a:t>
            </a:r>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778" y="2057400"/>
            <a:ext cx="1571222"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1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 Energy from the Nucleus</a:t>
            </a:r>
            <a:endParaRPr lang="en-US" dirty="0"/>
          </a:p>
        </p:txBody>
      </p:sp>
      <p:sp>
        <p:nvSpPr>
          <p:cNvPr id="3" name="Content Placeholder 2"/>
          <p:cNvSpPr>
            <a:spLocks noGrp="1"/>
          </p:cNvSpPr>
          <p:nvPr>
            <p:ph idx="1"/>
          </p:nvPr>
        </p:nvSpPr>
        <p:spPr>
          <a:xfrm>
            <a:off x="1043493" y="2323652"/>
            <a:ext cx="2995107" cy="4305748"/>
          </a:xfrm>
        </p:spPr>
        <p:txBody>
          <a:bodyPr/>
          <a:lstStyle/>
          <a:p>
            <a:r>
              <a:rPr lang="en-US" dirty="0" smtClean="0"/>
              <a:t>Terms to Learn</a:t>
            </a:r>
          </a:p>
          <a:p>
            <a:pPr lvl="1"/>
            <a:r>
              <a:rPr lang="en-US" dirty="0" smtClean="0"/>
              <a:t>Nuclear fission</a:t>
            </a:r>
          </a:p>
          <a:p>
            <a:pPr lvl="1"/>
            <a:r>
              <a:rPr lang="en-US" dirty="0" smtClean="0"/>
              <a:t>Nuclear chain reaction</a:t>
            </a:r>
          </a:p>
          <a:p>
            <a:pPr lvl="1"/>
            <a:r>
              <a:rPr lang="en-US" dirty="0" smtClean="0"/>
              <a:t>Nuclear fusion	</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53270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56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Fission</a:t>
            </a:r>
            <a:endParaRPr lang="en-US" dirty="0"/>
          </a:p>
        </p:txBody>
      </p:sp>
      <p:sp>
        <p:nvSpPr>
          <p:cNvPr id="3" name="Content Placeholder 2"/>
          <p:cNvSpPr>
            <a:spLocks noGrp="1"/>
          </p:cNvSpPr>
          <p:nvPr>
            <p:ph idx="1"/>
          </p:nvPr>
        </p:nvSpPr>
        <p:spPr/>
        <p:txBody>
          <a:bodyPr/>
          <a:lstStyle/>
          <a:p>
            <a:r>
              <a:rPr lang="en-US" dirty="0" smtClean="0"/>
              <a:t>Not all unstable nuclei decay by releasing an alpha or beta particle or gamma rays. Some decay by breaking down into two smaller, more stable nuclei during nuclear fission.  </a:t>
            </a:r>
          </a:p>
          <a:p>
            <a:r>
              <a:rPr lang="en-US" dirty="0" smtClean="0"/>
              <a:t>Nuclear fission is the process in which a large nucleus splits into two smaller nuclei with the release of energy.</a:t>
            </a:r>
            <a:endParaRPr lang="en-US" dirty="0"/>
          </a:p>
        </p:txBody>
      </p:sp>
    </p:spTree>
    <p:extLst>
      <p:ext uri="{BB962C8B-B14F-4D97-AF65-F5344CB8AC3E}">
        <p14:creationId xmlns:p14="http://schemas.microsoft.com/office/powerpoint/2010/main" val="135888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from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get matter from energy.  It is a tiny amount but the amount of material is tiny as well.  </a:t>
            </a:r>
          </a:p>
          <a:p>
            <a:r>
              <a:rPr lang="en-US" dirty="0" smtClean="0"/>
              <a:t>Nuclear chain reactions – a continuous series of nuclear fission reactions</a:t>
            </a:r>
          </a:p>
          <a:p>
            <a:r>
              <a:rPr lang="en-US" dirty="0" smtClean="0"/>
              <a:t>Energy from a chain reaction – an uncontrolled chain reaction can produce a huge amount of energy such as an atomic bomb.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
            <a:ext cx="1905000" cy="259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57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versus fossil fuel</a:t>
            </a:r>
            <a:endParaRPr lang="en-US" dirty="0"/>
          </a:p>
        </p:txBody>
      </p:sp>
      <p:sp>
        <p:nvSpPr>
          <p:cNvPr id="3" name="Content Placeholder 2"/>
          <p:cNvSpPr>
            <a:spLocks noGrp="1"/>
          </p:cNvSpPr>
          <p:nvPr>
            <p:ph idx="1"/>
          </p:nvPr>
        </p:nvSpPr>
        <p:spPr/>
        <p:txBody>
          <a:bodyPr/>
          <a:lstStyle/>
          <a:p>
            <a:r>
              <a:rPr lang="en-US" dirty="0" smtClean="0"/>
              <a:t>Nuclear power plants are more expensive to build than fossil fuel plants but they are less expensive to operate because </a:t>
            </a:r>
            <a:r>
              <a:rPr lang="en-US" smtClean="0"/>
              <a:t>less fuel is needed</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05200"/>
            <a:ext cx="5410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48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plants</a:t>
            </a:r>
            <a:endParaRPr lang="en-US" dirty="0"/>
          </a:p>
        </p:txBody>
      </p:sp>
      <p:sp>
        <p:nvSpPr>
          <p:cNvPr id="3" name="Content Placeholder 2"/>
          <p:cNvSpPr>
            <a:spLocks noGrp="1"/>
          </p:cNvSpPr>
          <p:nvPr>
            <p:ph idx="1"/>
          </p:nvPr>
        </p:nvSpPr>
        <p:spPr/>
        <p:txBody>
          <a:bodyPr/>
          <a:lstStyle/>
          <a:p>
            <a:r>
              <a:rPr lang="en-US" dirty="0" smtClean="0"/>
              <a:t>Nuclear power also does not release gases suc</a:t>
            </a:r>
            <a:r>
              <a:rPr lang="en-US" dirty="0" smtClean="0"/>
              <a:t>h as carbon dioxide however uranium is also a limited resource.  </a:t>
            </a:r>
          </a:p>
          <a:p>
            <a:r>
              <a:rPr lang="en-US" dirty="0" smtClean="0"/>
              <a:t>Nuclear power plants supply about 20 percent of the U.S. power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412" y="3962401"/>
            <a:ext cx="3664806" cy="290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88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7" y="0"/>
            <a:ext cx="9167922" cy="68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55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Nuclear energy</a:t>
            </a:r>
            <a:endParaRPr lang="en-US" dirty="0"/>
          </a:p>
        </p:txBody>
      </p:sp>
      <p:sp>
        <p:nvSpPr>
          <p:cNvPr id="3" name="Content Placeholder 2"/>
          <p:cNvSpPr>
            <a:spLocks noGrp="1"/>
          </p:cNvSpPr>
          <p:nvPr>
            <p:ph idx="1"/>
          </p:nvPr>
        </p:nvSpPr>
        <p:spPr>
          <a:xfrm>
            <a:off x="1043493" y="2323652"/>
            <a:ext cx="4366708" cy="3508977"/>
          </a:xfrm>
        </p:spPr>
        <p:txBody>
          <a:bodyPr>
            <a:normAutofit fontScale="92500"/>
          </a:bodyPr>
          <a:lstStyle/>
          <a:p>
            <a:r>
              <a:rPr lang="en-US" dirty="0" smtClean="0"/>
              <a:t>Chernobyl – April 26, 1986 – Explosion reached almost all of Europe, Asia and even reached the US.  </a:t>
            </a:r>
          </a:p>
          <a:p>
            <a:r>
              <a:rPr lang="en-US" dirty="0" smtClean="0"/>
              <a:t>Nuclear waste – All the spent rods, covers the workers wear and even the chemicals will emit radiation for thousands of years.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89394"/>
            <a:ext cx="3657601" cy="465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53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Radioactivity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Becquerel discovered radiation in 1896 – he was originally testing for UV light to leave an image on a photo plate but even without the light the rock was given off energy.  </a:t>
            </a:r>
          </a:p>
          <a:p>
            <a:pPr lvl="1"/>
            <a:r>
              <a:rPr lang="en-US" dirty="0" smtClean="0"/>
              <a:t>He figured this was due to the plutonium in the rock</a:t>
            </a:r>
          </a:p>
          <a:p>
            <a:pPr lvl="1"/>
            <a:r>
              <a:rPr lang="en-US" dirty="0" smtClean="0"/>
              <a:t>This is nuclear radiation – high energy particles and rays that are emitted by the nuclei of some atoms</a:t>
            </a:r>
          </a:p>
          <a:p>
            <a:pPr lvl="1"/>
            <a:r>
              <a:rPr lang="en-US" dirty="0" smtClean="0"/>
              <a:t>Radioactivity is the ability to give off nuclear energy (Marie Curie)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4813275"/>
            <a:ext cx="1808018" cy="20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9737"/>
            <a:ext cx="1447800" cy="169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974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Fusion </a:t>
            </a:r>
            <a:endParaRPr lang="en-US" dirty="0"/>
          </a:p>
        </p:txBody>
      </p:sp>
      <p:sp>
        <p:nvSpPr>
          <p:cNvPr id="3" name="Content Placeholder 2"/>
          <p:cNvSpPr>
            <a:spLocks noGrp="1"/>
          </p:cNvSpPr>
          <p:nvPr>
            <p:ph idx="1"/>
          </p:nvPr>
        </p:nvSpPr>
        <p:spPr/>
        <p:txBody>
          <a:bodyPr/>
          <a:lstStyle/>
          <a:p>
            <a:r>
              <a:rPr lang="en-US" dirty="0" smtClean="0"/>
              <a:t>Another reaction where matter is converted to energy is nuclear fusion</a:t>
            </a:r>
          </a:p>
          <a:p>
            <a:r>
              <a:rPr lang="en-US" dirty="0" smtClean="0"/>
              <a:t>Nuclear fusion is where two or more nuclei with small masses are joined together, or fuse, to form larger more massive nucleus.</a:t>
            </a:r>
          </a:p>
          <a:p>
            <a:r>
              <a:rPr lang="en-US" dirty="0" smtClean="0"/>
              <a:t>The sun is the best source of nuclear fusion where hydrogen fuse together to form helium.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750" y="1"/>
            <a:ext cx="263261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652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fusion</a:t>
            </a:r>
            <a:endParaRPr lang="en-US" dirty="0"/>
          </a:p>
        </p:txBody>
      </p:sp>
      <p:sp>
        <p:nvSpPr>
          <p:cNvPr id="3" name="Content Placeholder 2"/>
          <p:cNvSpPr>
            <a:spLocks noGrp="1"/>
          </p:cNvSpPr>
          <p:nvPr>
            <p:ph idx="1"/>
          </p:nvPr>
        </p:nvSpPr>
        <p:spPr>
          <a:xfrm>
            <a:off x="1043493" y="2323652"/>
            <a:ext cx="5357308" cy="3508977"/>
          </a:xfrm>
        </p:spPr>
        <p:txBody>
          <a:bodyPr>
            <a:normAutofit fontScale="92500" lnSpcReduction="20000"/>
          </a:bodyPr>
          <a:lstStyle/>
          <a:p>
            <a:r>
              <a:rPr lang="en-US" dirty="0" smtClean="0"/>
              <a:t>We cannot contain hydrogen plasma and it requires as more energy to contain plasma than energy that fusion would create.</a:t>
            </a:r>
          </a:p>
          <a:p>
            <a:r>
              <a:rPr lang="en-US" dirty="0" smtClean="0"/>
              <a:t>The fuel for fusion is pretty much unlimited as there is lots of hydrogen in the ocean</a:t>
            </a:r>
          </a:p>
          <a:p>
            <a:r>
              <a:rPr lang="en-US" dirty="0" smtClean="0"/>
              <a:t>Less concern over an accident because even with an explosion little radioactivity would be released.  There is also much less waste.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895600"/>
            <a:ext cx="320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9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Nuclear radiation is produced through Decay</a:t>
            </a:r>
            <a:endParaRPr lang="en-US" dirty="0"/>
          </a:p>
        </p:txBody>
      </p:sp>
      <p:sp>
        <p:nvSpPr>
          <p:cNvPr id="3" name="Content Placeholder 2"/>
          <p:cNvSpPr>
            <a:spLocks noGrp="1"/>
          </p:cNvSpPr>
          <p:nvPr>
            <p:ph idx="1"/>
          </p:nvPr>
        </p:nvSpPr>
        <p:spPr/>
        <p:txBody>
          <a:bodyPr/>
          <a:lstStyle/>
          <a:p>
            <a:r>
              <a:rPr lang="en-US" dirty="0" smtClean="0"/>
              <a:t>Radioactive decay is the process in which the nucleus of a radioactive atom releases nuclear radiation</a:t>
            </a:r>
          </a:p>
          <a:p>
            <a:r>
              <a:rPr lang="en-US" dirty="0" smtClean="0"/>
              <a:t>Three types of radioactive decay are</a:t>
            </a:r>
          </a:p>
          <a:p>
            <a:pPr lvl="1"/>
            <a:r>
              <a:rPr lang="en-US" dirty="0" smtClean="0"/>
              <a:t>Alpha decay</a:t>
            </a:r>
          </a:p>
          <a:p>
            <a:pPr lvl="1"/>
            <a:r>
              <a:rPr lang="en-US" dirty="0" smtClean="0"/>
              <a:t>Beta decay</a:t>
            </a:r>
          </a:p>
          <a:p>
            <a:pPr lvl="1"/>
            <a:r>
              <a:rPr lang="en-US" dirty="0" smtClean="0"/>
              <a:t>Gamma decay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890357"/>
            <a:ext cx="4800600" cy="296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41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Decay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Alpha Decay – the release of an alpha particle from a nucleus</a:t>
            </a:r>
          </a:p>
          <a:p>
            <a:pPr lvl="1"/>
            <a:r>
              <a:rPr lang="en-US" dirty="0" smtClean="0"/>
              <a:t>Alpha particle consists of two protons and two neutrons</a:t>
            </a:r>
          </a:p>
          <a:p>
            <a:pPr lvl="2"/>
            <a:r>
              <a:rPr lang="en-US" dirty="0" smtClean="0"/>
              <a:t>This means it has a mass number of 4 and a charge of 2+</a:t>
            </a:r>
          </a:p>
          <a:p>
            <a:pPr lvl="2"/>
            <a:r>
              <a:rPr lang="en-US" dirty="0" smtClean="0"/>
              <a:t>Remember mass number is the sum of the protons and the neutrons in an atom</a:t>
            </a:r>
            <a:endParaRPr lang="en-US" dirty="0"/>
          </a:p>
          <a:p>
            <a:pPr lvl="2"/>
            <a:r>
              <a:rPr lang="en-US" dirty="0" smtClean="0"/>
              <a:t>All decay shares two characteristics</a:t>
            </a:r>
          </a:p>
          <a:p>
            <a:pPr lvl="3"/>
            <a:r>
              <a:rPr lang="en-US" dirty="0" smtClean="0"/>
              <a:t>The mass number is conserved- the mass number of the  </a:t>
            </a:r>
            <a:r>
              <a:rPr lang="en-US" dirty="0"/>
              <a:t>reactants </a:t>
            </a:r>
            <a:r>
              <a:rPr lang="en-US" dirty="0" smtClean="0"/>
              <a:t>equals the mass number of the products</a:t>
            </a:r>
          </a:p>
          <a:p>
            <a:pPr lvl="3"/>
            <a:r>
              <a:rPr lang="en-US" dirty="0" smtClean="0"/>
              <a:t>The charge is conserved – The sum of the charges of the reactants equals the sum of the charges of the products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5791200"/>
            <a:ext cx="483870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13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Decay</a:t>
            </a:r>
            <a:endParaRPr lang="en-US" dirty="0"/>
          </a:p>
        </p:txBody>
      </p:sp>
      <p:sp>
        <p:nvSpPr>
          <p:cNvPr id="3" name="Content Placeholder 2"/>
          <p:cNvSpPr>
            <a:spLocks noGrp="1"/>
          </p:cNvSpPr>
          <p:nvPr>
            <p:ph idx="1"/>
          </p:nvPr>
        </p:nvSpPr>
        <p:spPr/>
        <p:txBody>
          <a:bodyPr/>
          <a:lstStyle/>
          <a:p>
            <a:r>
              <a:rPr lang="en-US" dirty="0" smtClean="0"/>
              <a:t>Beta decay </a:t>
            </a:r>
            <a:r>
              <a:rPr lang="en-US" dirty="0"/>
              <a:t>i</a:t>
            </a:r>
            <a:r>
              <a:rPr lang="en-US" dirty="0" smtClean="0"/>
              <a:t>s the release of a beta particle</a:t>
            </a:r>
          </a:p>
          <a:p>
            <a:pPr lvl="1"/>
            <a:r>
              <a:rPr lang="en-US" dirty="0" smtClean="0"/>
              <a:t>Can be either an electron (having a charge of 1- and a mass of almost 0)  or a positron (having a charge of 1+ and a mass of almost 0)</a:t>
            </a:r>
          </a:p>
          <a:p>
            <a:pPr lvl="1"/>
            <a:r>
              <a:rPr lang="en-US" dirty="0" smtClean="0"/>
              <a:t>Because electrons and positrons do not contain protons or neutrons the mass number of a beta particle is 0</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0"/>
            <a:ext cx="481445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4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Beta Decay</a:t>
            </a:r>
            <a:endParaRPr lang="en-US" dirty="0"/>
          </a:p>
        </p:txBody>
      </p:sp>
      <p:sp>
        <p:nvSpPr>
          <p:cNvPr id="3" name="Content Placeholder 2"/>
          <p:cNvSpPr>
            <a:spLocks noGrp="1"/>
          </p:cNvSpPr>
          <p:nvPr>
            <p:ph idx="1"/>
          </p:nvPr>
        </p:nvSpPr>
        <p:spPr/>
        <p:txBody>
          <a:bodyPr/>
          <a:lstStyle/>
          <a:p>
            <a:r>
              <a:rPr lang="en-US" dirty="0" smtClean="0"/>
              <a:t>Carbon -14 nucleus undergoes beta decay. During decay a neutron breaks into a proton and an electron.  Nucleus becomes a nucleus of a different element.  Mass  number and charge are conserved.  </a:t>
            </a:r>
          </a:p>
          <a:p>
            <a:r>
              <a:rPr lang="en-US" dirty="0" smtClean="0"/>
              <a:t>Isotopes are atoms that have the same number of protons but different numbers of neutrons. </a:t>
            </a:r>
            <a:endParaRPr lang="en-US" dirty="0"/>
          </a:p>
        </p:txBody>
      </p:sp>
    </p:spTree>
    <p:extLst>
      <p:ext uri="{BB962C8B-B14F-4D97-AF65-F5344CB8AC3E}">
        <p14:creationId xmlns:p14="http://schemas.microsoft.com/office/powerpoint/2010/main" val="218151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carbon -11 nucleus undergoes beta decay when a proton breaks into a positron and a neutron.  However, the beta decay of carbon-11 still changes the nucleus into a nucleus of a different element while conserving both mass number and charge.</a:t>
            </a:r>
            <a:endParaRPr lang="en-US" dirty="0"/>
          </a:p>
        </p:txBody>
      </p:sp>
    </p:spTree>
    <p:extLst>
      <p:ext uri="{BB962C8B-B14F-4D97-AF65-F5344CB8AC3E}">
        <p14:creationId xmlns:p14="http://schemas.microsoft.com/office/powerpoint/2010/main" val="83924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Decay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Energy is released during alpha decay and beta decay.  Some of this energy is in the form of gamma rays, a form of light with very high energy.  </a:t>
            </a:r>
          </a:p>
          <a:p>
            <a:r>
              <a:rPr lang="en-US" dirty="0" smtClean="0"/>
              <a:t>Gamma decay is the release of gamma rays from a nucleus</a:t>
            </a:r>
          </a:p>
          <a:p>
            <a:r>
              <a:rPr lang="en-US" dirty="0" smtClean="0"/>
              <a:t>Gamma decay occurs after alpha and beta decay as the particles in the nucleus shift to a more stable arrangement</a:t>
            </a:r>
          </a:p>
          <a:p>
            <a:r>
              <a:rPr lang="en-US" dirty="0" smtClean="0"/>
              <a:t>Because gamma rays have no mass or charge, gamma decay alone does not cause one element to change into another as do alpha decay and beta decay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783"/>
            <a:ext cx="3124200" cy="22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373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391</TotalTime>
  <Words>1406</Words>
  <Application>Microsoft Office PowerPoint</Application>
  <PresentationFormat>On-screen Show (4:3)</PresentationFormat>
  <Paragraphs>106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Chapter 16 – Atomic Energy</vt:lpstr>
      <vt:lpstr>Section 1 Radioactivity</vt:lpstr>
      <vt:lpstr>Discovering Radioactivity</vt:lpstr>
      <vt:lpstr>Nuclear radiation is produced through Decay</vt:lpstr>
      <vt:lpstr>Alpha Decay</vt:lpstr>
      <vt:lpstr>Beta Decay</vt:lpstr>
      <vt:lpstr>Two types of Beta Decay</vt:lpstr>
      <vt:lpstr>Example</vt:lpstr>
      <vt:lpstr>Gamma Decay </vt:lpstr>
      <vt:lpstr>Power of radiation</vt:lpstr>
      <vt:lpstr>PowerPoint Presentation</vt:lpstr>
      <vt:lpstr>Effects of radiation on matter</vt:lpstr>
      <vt:lpstr>Damage at different depths</vt:lpstr>
      <vt:lpstr>PowerPoint Presentation</vt:lpstr>
      <vt:lpstr>Nuclei decay to become stable </vt:lpstr>
      <vt:lpstr>PowerPoint Presentation</vt:lpstr>
      <vt:lpstr>How does a nuclei become stable</vt:lpstr>
      <vt:lpstr>Finding a date by decay</vt:lpstr>
      <vt:lpstr>PowerPoint Presentation</vt:lpstr>
      <vt:lpstr>Decays Occur at a steady rate</vt:lpstr>
      <vt:lpstr>Determining age</vt:lpstr>
      <vt:lpstr>Radioactivity and your world</vt:lpstr>
      <vt:lpstr>Section 2 – Energy from the Nucleus</vt:lpstr>
      <vt:lpstr>Nuclear Fission</vt:lpstr>
      <vt:lpstr>Energy from matter</vt:lpstr>
      <vt:lpstr>Nuclear versus fossil fuel</vt:lpstr>
      <vt:lpstr>Nuclear power plants</vt:lpstr>
      <vt:lpstr>PowerPoint Presentation</vt:lpstr>
      <vt:lpstr>Problems with Nuclear energy</vt:lpstr>
      <vt:lpstr>Nuclear Fusion </vt:lpstr>
      <vt:lpstr>Nuclear fusion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 Atomic Energy</dc:title>
  <dc:creator>Erica Beerbower</dc:creator>
  <cp:lastModifiedBy>Erica Beerbower</cp:lastModifiedBy>
  <cp:revision>46</cp:revision>
  <dcterms:created xsi:type="dcterms:W3CDTF">2012-01-28T19:11:11Z</dcterms:created>
  <dcterms:modified xsi:type="dcterms:W3CDTF">2012-02-01T03:13:34Z</dcterms:modified>
</cp:coreProperties>
</file>