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7"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9" r:id="rId23"/>
    <p:sldId id="280" r:id="rId24"/>
    <p:sldId id="276" r:id="rId25"/>
    <p:sldId id="287"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C3A68D5-1F7D-4C71-895C-5AD08AB7BEF5}" type="datetimeFigureOut">
              <a:rPr lang="en-US" smtClean="0"/>
              <a:t>10/11/2011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C668F72-CEC3-45FB-8B92-5C8C6E850D1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3A68D5-1F7D-4C71-895C-5AD08AB7BEF5}"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3A68D5-1F7D-4C71-895C-5AD08AB7BEF5}"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3A68D5-1F7D-4C71-895C-5AD08AB7BEF5}"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3A68D5-1F7D-4C71-895C-5AD08AB7BEF5}"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C668F72-CEC3-45FB-8B92-5C8C6E850D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3A68D5-1F7D-4C71-895C-5AD08AB7BEF5}"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3A68D5-1F7D-4C71-895C-5AD08AB7BEF5}" type="datetimeFigureOut">
              <a:rPr lang="en-US" smtClean="0"/>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3A68D5-1F7D-4C71-895C-5AD08AB7BEF5}" type="datetimeFigureOut">
              <a:rPr lang="en-US" smtClean="0"/>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A68D5-1F7D-4C71-895C-5AD08AB7BEF5}" type="datetimeFigureOut">
              <a:rPr lang="en-US" smtClean="0"/>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3A68D5-1F7D-4C71-895C-5AD08AB7BEF5}"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3A68D5-1F7D-4C71-895C-5AD08AB7BEF5}"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8F72-CEC3-45FB-8B92-5C8C6E850D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C3A68D5-1F7D-4C71-895C-5AD08AB7BEF5}" type="datetimeFigureOut">
              <a:rPr lang="en-US" smtClean="0"/>
              <a:t>10/11/2011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C668F72-CEC3-45FB-8B92-5C8C6E850D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a:t>
            </a:r>
            <a:endParaRPr lang="en-US" dirty="0"/>
          </a:p>
        </p:txBody>
      </p:sp>
      <p:sp>
        <p:nvSpPr>
          <p:cNvPr id="3" name="Subtitle 2"/>
          <p:cNvSpPr>
            <a:spLocks noGrp="1"/>
          </p:cNvSpPr>
          <p:nvPr>
            <p:ph type="subTitle" idx="1"/>
          </p:nvPr>
        </p:nvSpPr>
        <p:spPr/>
        <p:txBody>
          <a:bodyPr/>
          <a:lstStyle/>
          <a:p>
            <a:r>
              <a:rPr lang="en-US" dirty="0" smtClean="0"/>
              <a:t>The Atom</a:t>
            </a:r>
            <a:endParaRPr lang="en-US" dirty="0"/>
          </a:p>
        </p:txBody>
      </p:sp>
      <p:pic>
        <p:nvPicPr>
          <p:cNvPr id="33794" name="Picture 2" descr="http://www.msad49.org/ljhs/WonWorld/atom.gif"/>
          <p:cNvPicPr>
            <a:picLocks noChangeAspect="1" noChangeArrowheads="1" noCrop="1"/>
          </p:cNvPicPr>
          <p:nvPr/>
        </p:nvPicPr>
        <p:blipFill>
          <a:blip r:embed="rId2" cstate="print"/>
          <a:srcRect/>
          <a:stretch>
            <a:fillRect/>
          </a:stretch>
        </p:blipFill>
        <p:spPr bwMode="auto">
          <a:xfrm>
            <a:off x="5429250" y="3143249"/>
            <a:ext cx="3714750" cy="3714751"/>
          </a:xfrm>
          <a:prstGeom prst="rect">
            <a:avLst/>
          </a:prstGeom>
          <a:noFill/>
        </p:spPr>
      </p:pic>
      <p:pic>
        <p:nvPicPr>
          <p:cNvPr id="33796" name="Picture 4" descr="http://www.msad49.org/ljhs/WonWorld/atom.gif"/>
          <p:cNvPicPr>
            <a:picLocks noChangeAspect="1" noChangeArrowheads="1" noCrop="1"/>
          </p:cNvPicPr>
          <p:nvPr/>
        </p:nvPicPr>
        <p:blipFill>
          <a:blip r:embed="rId2" cstate="print"/>
          <a:srcRect/>
          <a:stretch>
            <a:fillRect/>
          </a:stretch>
        </p:blipFill>
        <p:spPr bwMode="auto">
          <a:xfrm>
            <a:off x="0" y="0"/>
            <a:ext cx="3714750" cy="37147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Bohr – stated that electrons travel around the nucleus in definite paths, they can jump from one path to another but cannot travel in between the paths</a:t>
            </a:r>
          </a:p>
          <a:p>
            <a:pPr lvl="1"/>
            <a:r>
              <a:rPr lang="en-US" dirty="0" smtClean="0"/>
              <a:t>New research has proven that electrons do not travel in definite paths and we cannot predict the paths of the electrons</a:t>
            </a:r>
          </a:p>
          <a:p>
            <a:pPr lvl="2"/>
            <a:r>
              <a:rPr lang="en-US" sz="2400" dirty="0" smtClean="0"/>
              <a:t>Electron clouds – regions where electrons are likely to be found</a:t>
            </a:r>
          </a:p>
          <a:p>
            <a:endParaRPr lang="en-US" dirty="0"/>
          </a:p>
        </p:txBody>
      </p:sp>
      <p:pic>
        <p:nvPicPr>
          <p:cNvPr id="13314" name="Picture 2" descr="http://water.me.vccs.edu/courses/env211/atom2.jpg"/>
          <p:cNvPicPr>
            <a:picLocks noChangeAspect="1" noChangeArrowheads="1"/>
          </p:cNvPicPr>
          <p:nvPr/>
        </p:nvPicPr>
        <p:blipFill>
          <a:blip r:embed="rId2" cstate="print"/>
          <a:srcRect/>
          <a:stretch>
            <a:fillRect/>
          </a:stretch>
        </p:blipFill>
        <p:spPr bwMode="auto">
          <a:xfrm>
            <a:off x="5029200" y="4715557"/>
            <a:ext cx="3429000" cy="214244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 – The Atom</a:t>
            </a:r>
            <a:br>
              <a:rPr lang="en-US" dirty="0" smtClean="0"/>
            </a:br>
            <a:endParaRPr lang="en-US" dirty="0"/>
          </a:p>
        </p:txBody>
      </p:sp>
      <p:sp>
        <p:nvSpPr>
          <p:cNvPr id="3" name="Content Placeholder 2"/>
          <p:cNvSpPr>
            <a:spLocks noGrp="1"/>
          </p:cNvSpPr>
          <p:nvPr>
            <p:ph idx="1"/>
          </p:nvPr>
        </p:nvSpPr>
        <p:spPr/>
        <p:txBody>
          <a:bodyPr/>
          <a:lstStyle/>
          <a:p>
            <a:r>
              <a:rPr lang="en-US" dirty="0" smtClean="0"/>
              <a:t>Terms </a:t>
            </a:r>
            <a:r>
              <a:rPr lang="en-US" dirty="0" smtClean="0"/>
              <a:t>to Learn</a:t>
            </a:r>
          </a:p>
          <a:p>
            <a:pPr lvl="0"/>
            <a:r>
              <a:rPr lang="en-US" dirty="0" smtClean="0"/>
              <a:t>Protons</a:t>
            </a:r>
          </a:p>
          <a:p>
            <a:pPr lvl="0"/>
            <a:r>
              <a:rPr lang="en-US" dirty="0" smtClean="0"/>
              <a:t>Atomic Mass Unit</a:t>
            </a:r>
          </a:p>
          <a:p>
            <a:pPr lvl="0"/>
            <a:r>
              <a:rPr lang="en-US" dirty="0" smtClean="0"/>
              <a:t>Neutrons</a:t>
            </a:r>
          </a:p>
          <a:p>
            <a:pPr lvl="0"/>
            <a:r>
              <a:rPr lang="en-US" dirty="0" smtClean="0"/>
              <a:t>Atomic Number</a:t>
            </a:r>
          </a:p>
          <a:p>
            <a:pPr lvl="0"/>
            <a:r>
              <a:rPr lang="en-US" dirty="0" smtClean="0"/>
              <a:t>Isotopes</a:t>
            </a:r>
          </a:p>
          <a:p>
            <a:pPr lvl="0"/>
            <a:r>
              <a:rPr lang="en-US" dirty="0" smtClean="0"/>
              <a:t>Mass Number</a:t>
            </a:r>
          </a:p>
          <a:p>
            <a:pPr lvl="0"/>
            <a:r>
              <a:rPr lang="en-US" dirty="0" smtClean="0"/>
              <a:t>Atomic Mass</a:t>
            </a:r>
          </a:p>
          <a:p>
            <a:endParaRPr lang="en-US" dirty="0"/>
          </a:p>
        </p:txBody>
      </p:sp>
      <p:pic>
        <p:nvPicPr>
          <p:cNvPr id="12290" name="Picture 2" descr="http://www.glogster.com/media/4/17/35/49/17354942.jpg"/>
          <p:cNvPicPr>
            <a:picLocks noChangeAspect="1" noChangeArrowheads="1"/>
          </p:cNvPicPr>
          <p:nvPr/>
        </p:nvPicPr>
        <p:blipFill>
          <a:blip r:embed="rId2" cstate="print"/>
          <a:srcRect/>
          <a:stretch>
            <a:fillRect/>
          </a:stretch>
        </p:blipFill>
        <p:spPr bwMode="auto">
          <a:xfrm>
            <a:off x="4953001" y="1524000"/>
            <a:ext cx="4191000" cy="472856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What’s in an </a:t>
            </a:r>
            <a:r>
              <a:rPr lang="en-US" dirty="0" smtClean="0"/>
              <a:t>atom?</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They </a:t>
            </a:r>
            <a:r>
              <a:rPr lang="en-US" dirty="0" smtClean="0"/>
              <a:t>are 0.00000003cm wide. That is three hundred millionths of a centimeter.  It would take 50,000 aluminum atoms to equal the thickness of a sheet of aluminum foil</a:t>
            </a:r>
          </a:p>
          <a:p>
            <a:pPr lvl="1"/>
            <a:r>
              <a:rPr lang="en-US" dirty="0" smtClean="0"/>
              <a:t>Atom are neutral (no overall charge) equal numbers of protons and electrons</a:t>
            </a:r>
          </a:p>
          <a:p>
            <a:pPr lvl="1"/>
            <a:r>
              <a:rPr lang="en-US" dirty="0" smtClean="0"/>
              <a:t>If the numbers of protons and electrons are not equal then it becomes an ion which has a charge</a:t>
            </a:r>
          </a:p>
          <a:p>
            <a:pPr lvl="2"/>
            <a:r>
              <a:rPr lang="en-US" sz="2400" dirty="0" smtClean="0"/>
              <a:t>If protons outnumber electrons then the particle becomes positively charged</a:t>
            </a:r>
          </a:p>
          <a:p>
            <a:pPr lvl="2"/>
            <a:r>
              <a:rPr lang="en-US" sz="2400" dirty="0" smtClean="0"/>
              <a:t>If electrons outnumber protons then the particle becomes negatively charged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an Atom?</a:t>
            </a:r>
            <a:endParaRPr lang="en-US" dirty="0"/>
          </a:p>
        </p:txBody>
      </p:sp>
      <p:sp>
        <p:nvSpPr>
          <p:cNvPr id="3" name="Content Placeholder 2"/>
          <p:cNvSpPr>
            <a:spLocks noGrp="1"/>
          </p:cNvSpPr>
          <p:nvPr>
            <p:ph idx="1"/>
          </p:nvPr>
        </p:nvSpPr>
        <p:spPr/>
        <p:txBody>
          <a:bodyPr/>
          <a:lstStyle/>
          <a:p>
            <a:pPr lvl="1"/>
            <a:r>
              <a:rPr lang="en-US" dirty="0" smtClean="0"/>
              <a:t>Nucleus – consists of protons and neutrons: it is VERY dense</a:t>
            </a:r>
          </a:p>
          <a:p>
            <a:pPr lvl="2"/>
            <a:r>
              <a:rPr lang="en-US" sz="2400" dirty="0" smtClean="0"/>
              <a:t>Protons – positively charged particles of the nucleus</a:t>
            </a:r>
          </a:p>
          <a:p>
            <a:pPr lvl="3"/>
            <a:r>
              <a:rPr lang="en-US" dirty="0" smtClean="0"/>
              <a:t>They are so small they have their own unit</a:t>
            </a:r>
          </a:p>
          <a:p>
            <a:pPr lvl="3"/>
            <a:r>
              <a:rPr lang="en-US" dirty="0" smtClean="0"/>
              <a:t>Atomic mass unit – the SI unit used to express the masses of particles in atoms. Each proton has a mass of 1 </a:t>
            </a:r>
            <a:r>
              <a:rPr lang="en-US" dirty="0" err="1" smtClean="0"/>
              <a:t>amu</a:t>
            </a:r>
            <a:r>
              <a:rPr lang="en-US" dirty="0" smtClean="0"/>
              <a:t> </a:t>
            </a:r>
          </a:p>
          <a:p>
            <a:pPr lvl="2"/>
            <a:r>
              <a:rPr lang="en-US" sz="2400" dirty="0" smtClean="0"/>
              <a:t>Neutrons – particles of the nucleus that have no charge. Also have a mass of 1 </a:t>
            </a:r>
            <a:r>
              <a:rPr lang="en-US" sz="2400" dirty="0" err="1" smtClean="0"/>
              <a:t>amu</a:t>
            </a:r>
            <a:endParaRPr lang="en-US" sz="2400" dirty="0" smtClean="0"/>
          </a:p>
          <a:p>
            <a:pPr lvl="2"/>
            <a:r>
              <a:rPr lang="en-US" sz="2400" dirty="0" smtClean="0"/>
              <a:t>Both neutrons and protons are identical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an Atom?</a:t>
            </a:r>
            <a:endParaRPr lang="en-US" dirty="0"/>
          </a:p>
        </p:txBody>
      </p:sp>
      <p:sp>
        <p:nvSpPr>
          <p:cNvPr id="3" name="Content Placeholder 2"/>
          <p:cNvSpPr>
            <a:spLocks noGrp="1"/>
          </p:cNvSpPr>
          <p:nvPr>
            <p:ph idx="1"/>
          </p:nvPr>
        </p:nvSpPr>
        <p:spPr/>
        <p:txBody>
          <a:bodyPr/>
          <a:lstStyle/>
          <a:p>
            <a:pPr lvl="1"/>
            <a:r>
              <a:rPr lang="en-US" dirty="0" smtClean="0"/>
              <a:t>Electrons – outside the nucleus</a:t>
            </a:r>
          </a:p>
          <a:p>
            <a:pPr lvl="2"/>
            <a:r>
              <a:rPr lang="en-US" sz="2400" dirty="0" smtClean="0"/>
              <a:t>Negatively charged particles in atoms</a:t>
            </a:r>
          </a:p>
          <a:p>
            <a:pPr lvl="2"/>
            <a:r>
              <a:rPr lang="en-US" sz="2400" dirty="0" smtClean="0"/>
              <a:t>Likely to be found outside the nucleus in the electron clouds</a:t>
            </a:r>
          </a:p>
          <a:p>
            <a:pPr lvl="2"/>
            <a:r>
              <a:rPr lang="en-US" sz="2400" dirty="0" smtClean="0"/>
              <a:t>So small the mass is considered to be zero</a:t>
            </a:r>
          </a:p>
          <a:p>
            <a:endParaRPr lang="en-US" dirty="0"/>
          </a:p>
        </p:txBody>
      </p:sp>
      <p:pic>
        <p:nvPicPr>
          <p:cNvPr id="9218" name="Picture 2" descr="http://www.world-builders.org/lessons/less/les4/genes/atom_1.jpg"/>
          <p:cNvPicPr>
            <a:picLocks noChangeAspect="1" noChangeArrowheads="1"/>
          </p:cNvPicPr>
          <p:nvPr/>
        </p:nvPicPr>
        <p:blipFill>
          <a:blip r:embed="rId2" cstate="print"/>
          <a:srcRect/>
          <a:stretch>
            <a:fillRect/>
          </a:stretch>
        </p:blipFill>
        <p:spPr bwMode="auto">
          <a:xfrm>
            <a:off x="5127171" y="3733800"/>
            <a:ext cx="4016829" cy="3124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elements different?</a:t>
            </a:r>
            <a:endParaRPr lang="en-US" dirty="0"/>
          </a:p>
        </p:txBody>
      </p:sp>
      <p:sp>
        <p:nvSpPr>
          <p:cNvPr id="3" name="Content Placeholder 2"/>
          <p:cNvSpPr>
            <a:spLocks noGrp="1"/>
          </p:cNvSpPr>
          <p:nvPr>
            <p:ph idx="1"/>
          </p:nvPr>
        </p:nvSpPr>
        <p:spPr/>
        <p:txBody>
          <a:bodyPr/>
          <a:lstStyle/>
          <a:p>
            <a:pPr lvl="0"/>
            <a:r>
              <a:rPr lang="en-US" dirty="0" smtClean="0"/>
              <a:t>Elements are different</a:t>
            </a:r>
          </a:p>
          <a:p>
            <a:pPr lvl="1"/>
            <a:r>
              <a:rPr lang="en-US" dirty="0" smtClean="0"/>
              <a:t>There are 100 different elements, each is made of different atoms made of different number so protons, electrons, and neutrons</a:t>
            </a:r>
          </a:p>
          <a:p>
            <a:pPr lvl="1"/>
            <a:r>
              <a:rPr lang="en-US" dirty="0" smtClean="0"/>
              <a:t>A hydrogen atom has just one proton and one electron it does not even have a neutron.</a:t>
            </a:r>
          </a:p>
          <a:p>
            <a:endParaRPr lang="en-US" dirty="0"/>
          </a:p>
        </p:txBody>
      </p:sp>
      <p:pic>
        <p:nvPicPr>
          <p:cNvPr id="8194" name="Picture 2" descr="http://www.brooklyn.cuny.edu/bc/ahp/SDgraphics/PSgraphics/HydrogenAtom.GIF"/>
          <p:cNvPicPr>
            <a:picLocks noChangeAspect="1" noChangeArrowheads="1"/>
          </p:cNvPicPr>
          <p:nvPr/>
        </p:nvPicPr>
        <p:blipFill>
          <a:blip r:embed="rId2" cstate="print"/>
          <a:srcRect/>
          <a:stretch>
            <a:fillRect/>
          </a:stretch>
        </p:blipFill>
        <p:spPr bwMode="auto">
          <a:xfrm>
            <a:off x="0" y="4419600"/>
            <a:ext cx="2863702" cy="2438400"/>
          </a:xfrm>
          <a:prstGeom prst="rect">
            <a:avLst/>
          </a:prstGeom>
          <a:noFill/>
        </p:spPr>
      </p:pic>
      <p:pic>
        <p:nvPicPr>
          <p:cNvPr id="8196" name="Picture 4" descr="http://www.historyforkids.org/scienceforkids/chemistry/atoms/pictures/oxygen.jpg"/>
          <p:cNvPicPr>
            <a:picLocks noChangeAspect="1" noChangeArrowheads="1"/>
          </p:cNvPicPr>
          <p:nvPr/>
        </p:nvPicPr>
        <p:blipFill>
          <a:blip r:embed="rId3" cstate="print"/>
          <a:srcRect/>
          <a:stretch>
            <a:fillRect/>
          </a:stretch>
        </p:blipFill>
        <p:spPr bwMode="auto">
          <a:xfrm>
            <a:off x="6324600" y="4222474"/>
            <a:ext cx="2819400" cy="263552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6400800"/>
          </a:xfrm>
        </p:spPr>
        <p:txBody>
          <a:bodyPr>
            <a:normAutofit/>
          </a:bodyPr>
          <a:lstStyle/>
          <a:p>
            <a:r>
              <a:rPr lang="en-US" b="1" dirty="0" smtClean="0"/>
              <a:t>Atomic Number</a:t>
            </a:r>
            <a:r>
              <a:rPr lang="en-US" dirty="0" smtClean="0"/>
              <a:t>:  Every type of atom has a unique number of protons in it.  The number of protons in an atom is called the atomic number.  Oxygen has an atomic number of 8 and thus, any atom with 8 protons is an oxygen atom.  Carbon has an atomic number of 6, thus any atom with 6 protons is a carbon atom.  Atoms are arranged on the periodic table in order of atomic numbers. </a:t>
            </a:r>
          </a:p>
          <a:p>
            <a:endParaRPr lang="en-US" dirty="0" smtClean="0"/>
          </a:p>
          <a:p>
            <a:endParaRPr lang="en-US" dirty="0"/>
          </a:p>
        </p:txBody>
      </p:sp>
      <p:pic>
        <p:nvPicPr>
          <p:cNvPr id="7170" name="Picture 2" descr="oxygen atomic number"/>
          <p:cNvPicPr>
            <a:picLocks noChangeAspect="1" noChangeArrowheads="1"/>
          </p:cNvPicPr>
          <p:nvPr/>
        </p:nvPicPr>
        <p:blipFill>
          <a:blip r:embed="rId2" cstate="print"/>
          <a:srcRect/>
          <a:stretch>
            <a:fillRect/>
          </a:stretch>
        </p:blipFill>
        <p:spPr bwMode="auto">
          <a:xfrm>
            <a:off x="4443104" y="4495801"/>
            <a:ext cx="4700896" cy="236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Mass Number</a:t>
            </a:r>
            <a:r>
              <a:rPr lang="en-US" dirty="0" smtClean="0"/>
              <a:t>:  The mass number for an atom is equal to the number of protons plus the number of neutrons.  Every proton and every neutron has an atomic mass of 1 </a:t>
            </a:r>
            <a:r>
              <a:rPr lang="en-US" dirty="0" err="1" smtClean="0"/>
              <a:t>a.m.u</a:t>
            </a:r>
            <a:r>
              <a:rPr lang="en-US" dirty="0" smtClean="0"/>
              <a:t>. (atomic mass units).  Electrons have no mass.  The average oxygen atom has 6 protons and 6 neutrons, 6+6=12, thus, oxygen has an atomic mass of 12 </a:t>
            </a:r>
            <a:r>
              <a:rPr lang="en-US" dirty="0" err="1" smtClean="0"/>
              <a:t>a.m.u</a:t>
            </a:r>
            <a:r>
              <a:rPr lang="en-US" dirty="0" smtClean="0"/>
              <a:t>.  The average mass number for each atom is written on the periodic table of elements.  To calculate the number of neutrons in an atom you use the formula: </a:t>
            </a:r>
          </a:p>
          <a:p>
            <a:r>
              <a:rPr lang="en-US" b="1" dirty="0" smtClean="0"/>
              <a:t>Mass Number  -  Atomic Number </a:t>
            </a:r>
            <a:r>
              <a:rPr lang="en-US" dirty="0" smtClean="0"/>
              <a:t>=</a:t>
            </a:r>
            <a:r>
              <a:rPr lang="en-US" b="1" dirty="0" smtClean="0"/>
              <a:t> Number of Neutrons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Ions</a:t>
            </a:r>
            <a:r>
              <a:rPr lang="en-US" dirty="0" smtClean="0"/>
              <a:t>:  Atoms with a positive or negative charge due to gaining or losing electrons. </a:t>
            </a:r>
          </a:p>
          <a:p>
            <a:r>
              <a:rPr lang="en-US" dirty="0" smtClean="0"/>
              <a:t>If the number of protons does not equal the number of electrons, it is not an atom.  It is an ion. </a:t>
            </a:r>
            <a:br>
              <a:rPr lang="en-US" dirty="0" smtClean="0"/>
            </a:br>
            <a:r>
              <a:rPr lang="en-US" dirty="0" smtClean="0"/>
              <a:t>Electrons rub off easily.  Metals tend to lose electrons and nonmetals tend to gain electrons. Electrons laying around at rest is what causes static electricity. </a:t>
            </a:r>
            <a:br>
              <a:rPr lang="en-US" dirty="0" smtClean="0"/>
            </a:br>
            <a:r>
              <a:rPr lang="en-US" dirty="0" smtClean="0"/>
              <a:t>The charge of an ion = (number of protons) - (number of electrons)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 – Development of the Atomic Theory</a:t>
            </a:r>
            <a:br>
              <a:rPr lang="en-US" dirty="0" smtClean="0"/>
            </a:br>
            <a:endParaRPr lang="en-US" dirty="0"/>
          </a:p>
        </p:txBody>
      </p:sp>
      <p:sp>
        <p:nvSpPr>
          <p:cNvPr id="3" name="Content Placeholder 2"/>
          <p:cNvSpPr>
            <a:spLocks noGrp="1"/>
          </p:cNvSpPr>
          <p:nvPr>
            <p:ph idx="1"/>
          </p:nvPr>
        </p:nvSpPr>
        <p:spPr/>
        <p:txBody>
          <a:bodyPr/>
          <a:lstStyle/>
          <a:p>
            <a:r>
              <a:rPr lang="en-US" dirty="0" smtClean="0"/>
              <a:t>Terms </a:t>
            </a:r>
            <a:r>
              <a:rPr lang="en-US" dirty="0" smtClean="0"/>
              <a:t>to Learn </a:t>
            </a:r>
          </a:p>
          <a:p>
            <a:pPr lvl="0"/>
            <a:r>
              <a:rPr lang="en-US" dirty="0" smtClean="0"/>
              <a:t>Atom</a:t>
            </a:r>
          </a:p>
          <a:p>
            <a:pPr lvl="0"/>
            <a:r>
              <a:rPr lang="en-US" dirty="0" smtClean="0"/>
              <a:t>Theory</a:t>
            </a:r>
          </a:p>
          <a:p>
            <a:pPr lvl="0"/>
            <a:r>
              <a:rPr lang="en-US" dirty="0" smtClean="0"/>
              <a:t>Electrons</a:t>
            </a:r>
          </a:p>
          <a:p>
            <a:pPr lvl="0"/>
            <a:r>
              <a:rPr lang="en-US" dirty="0" smtClean="0"/>
              <a:t>Model</a:t>
            </a:r>
          </a:p>
          <a:p>
            <a:pPr lvl="0"/>
            <a:r>
              <a:rPr lang="en-US" dirty="0" smtClean="0"/>
              <a:t>Nucleus</a:t>
            </a:r>
          </a:p>
          <a:p>
            <a:pPr lvl="0"/>
            <a:r>
              <a:rPr lang="en-US" dirty="0" smtClean="0"/>
              <a:t>Electron Clouds</a:t>
            </a:r>
          </a:p>
          <a:p>
            <a:endParaRPr lang="en-US" dirty="0"/>
          </a:p>
        </p:txBody>
      </p:sp>
      <p:pic>
        <p:nvPicPr>
          <p:cNvPr id="20482" name="Picture 2" descr="http://www.msad49.org/ljhs/WonWorld/atom.gif"/>
          <p:cNvPicPr>
            <a:picLocks noChangeAspect="1" noChangeArrowheads="1" noCrop="1"/>
          </p:cNvPicPr>
          <p:nvPr/>
        </p:nvPicPr>
        <p:blipFill>
          <a:blip r:embed="rId2" cstate="print"/>
          <a:srcRect/>
          <a:stretch>
            <a:fillRect/>
          </a:stretch>
        </p:blipFill>
        <p:spPr bwMode="auto">
          <a:xfrm>
            <a:off x="5257800" y="1371600"/>
            <a:ext cx="3714750" cy="371475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Learners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atom is made up of a nucleus (which contains protons and neutrons). The nucleus is the center, and it contains most of the mass of the atom. Outside the nucleus there are electrons, which are extremely small, and which move around the nucleus very quickly. The electrons are segregated into "shells" which are like invisible spheres that go around the atoms. Only two electrons can be in the innermost shell. The next track will take eight atoms. Atoms are often drawn as if they were small solar systems, but the electrons do not move in a flat plane.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6866" name="Picture 2" descr="http://www.world-builders.org/lessons/less/les4/genes/atom_2.jpg"/>
          <p:cNvPicPr>
            <a:picLocks noChangeAspect="1" noChangeArrowheads="1"/>
          </p:cNvPicPr>
          <p:nvPr/>
        </p:nvPicPr>
        <p:blipFill>
          <a:blip r:embed="rId2" cstate="print"/>
          <a:srcRect/>
          <a:stretch>
            <a:fillRect/>
          </a:stretch>
        </p:blipFill>
        <p:spPr bwMode="auto">
          <a:xfrm>
            <a:off x="-10767" y="381000"/>
            <a:ext cx="9154767" cy="6477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Determining shell capacity</a:t>
            </a:r>
            <a:endParaRPr lang="en-US" dirty="0"/>
          </a:p>
        </p:txBody>
      </p:sp>
      <p:sp>
        <p:nvSpPr>
          <p:cNvPr id="3" name="Content Placeholder 2"/>
          <p:cNvSpPr>
            <a:spLocks noGrp="1"/>
          </p:cNvSpPr>
          <p:nvPr>
            <p:ph idx="1"/>
          </p:nvPr>
        </p:nvSpPr>
        <p:spPr>
          <a:xfrm>
            <a:off x="457200" y="1219200"/>
            <a:ext cx="8229600" cy="5090160"/>
          </a:xfrm>
        </p:spPr>
        <p:txBody>
          <a:bodyPr>
            <a:normAutofit fontScale="92500" lnSpcReduction="20000"/>
          </a:bodyPr>
          <a:lstStyle/>
          <a:p>
            <a:r>
              <a:rPr lang="en-US" b="1" dirty="0" smtClean="0"/>
              <a:t>2 * (the shell number *the shell number)= the maximum number of electrons in this shell.</a:t>
            </a:r>
            <a:r>
              <a:rPr lang="en-US" dirty="0" smtClean="0"/>
              <a:t> </a:t>
            </a:r>
          </a:p>
          <a:p>
            <a:r>
              <a:rPr lang="en-US" dirty="0" smtClean="0"/>
              <a:t>Look!</a:t>
            </a:r>
          </a:p>
          <a:p>
            <a:r>
              <a:rPr lang="en-US" b="1" dirty="0" smtClean="0"/>
              <a:t>Shell Number</a:t>
            </a:r>
            <a:r>
              <a:rPr lang="en-US" dirty="0" smtClean="0"/>
              <a:t> </a:t>
            </a:r>
            <a:r>
              <a:rPr lang="en-US" b="1" dirty="0" smtClean="0"/>
              <a:t>2 * (the shell number   * the shell number)</a:t>
            </a:r>
            <a:endParaRPr lang="en-US" dirty="0" smtClean="0"/>
          </a:p>
          <a:p>
            <a:r>
              <a:rPr lang="en-US" b="1" dirty="0" smtClean="0"/>
              <a:t>= the maximum number of electrons in this shell. </a:t>
            </a:r>
            <a:endParaRPr lang="en-US" dirty="0" smtClean="0"/>
          </a:p>
          <a:p>
            <a:r>
              <a:rPr lang="en-US" b="1" dirty="0" smtClean="0"/>
              <a:t>Maximum Number </a:t>
            </a:r>
            <a:br>
              <a:rPr lang="en-US" b="1" dirty="0" smtClean="0"/>
            </a:br>
            <a:r>
              <a:rPr lang="en-US" b="1" dirty="0" smtClean="0"/>
              <a:t>of Electrons in the Shell</a:t>
            </a:r>
            <a:r>
              <a:rPr lang="en-US" dirty="0" smtClean="0"/>
              <a:t> </a:t>
            </a:r>
            <a:endParaRPr lang="en-US" dirty="0" smtClean="0"/>
          </a:p>
          <a:p>
            <a:r>
              <a:rPr lang="en-US" dirty="0" smtClean="0"/>
              <a:t>Shell 1 is 2 </a:t>
            </a:r>
            <a:r>
              <a:rPr lang="en-US" dirty="0" smtClean="0"/>
              <a:t>x (1 x 1) = 2 </a:t>
            </a:r>
            <a:r>
              <a:rPr lang="en-US" dirty="0" smtClean="0"/>
              <a:t>and 2 </a:t>
            </a:r>
            <a:r>
              <a:rPr lang="en-US" dirty="0" smtClean="0"/>
              <a:t>x 1 = </a:t>
            </a:r>
            <a:r>
              <a:rPr lang="en-US" dirty="0" smtClean="0"/>
              <a:t>2</a:t>
            </a:r>
          </a:p>
          <a:p>
            <a:r>
              <a:rPr lang="en-US" dirty="0" smtClean="0"/>
              <a:t>Shell 2 is </a:t>
            </a:r>
            <a:r>
              <a:rPr lang="en-US" dirty="0" smtClean="0"/>
              <a:t>2 x (2 x 2) = 8 </a:t>
            </a:r>
            <a:r>
              <a:rPr lang="en-US" dirty="0" smtClean="0"/>
              <a:t>and 2 </a:t>
            </a:r>
            <a:r>
              <a:rPr lang="en-US" dirty="0" smtClean="0"/>
              <a:t>x 4 = </a:t>
            </a:r>
            <a:r>
              <a:rPr lang="en-US" dirty="0" smtClean="0"/>
              <a:t>8</a:t>
            </a:r>
          </a:p>
          <a:p>
            <a:r>
              <a:rPr lang="en-US" dirty="0" smtClean="0"/>
              <a:t>Shell </a:t>
            </a:r>
            <a:r>
              <a:rPr lang="en-US" dirty="0" smtClean="0"/>
              <a:t>3 </a:t>
            </a:r>
            <a:r>
              <a:rPr lang="en-US" dirty="0" smtClean="0"/>
              <a:t>is 2 </a:t>
            </a:r>
            <a:r>
              <a:rPr lang="en-US" dirty="0" smtClean="0"/>
              <a:t>x ( 3 x 3) = 18 </a:t>
            </a:r>
            <a:r>
              <a:rPr lang="en-US" dirty="0" smtClean="0"/>
              <a:t>and 2 </a:t>
            </a:r>
            <a:r>
              <a:rPr lang="en-US" dirty="0" smtClean="0"/>
              <a:t>x 9 = </a:t>
            </a:r>
            <a:r>
              <a:rPr lang="en-US" dirty="0" smtClean="0"/>
              <a:t>18</a:t>
            </a:r>
          </a:p>
          <a:p>
            <a:r>
              <a:rPr lang="en-US" dirty="0" smtClean="0"/>
              <a:t>Shell </a:t>
            </a:r>
            <a:r>
              <a:rPr lang="en-US" dirty="0" smtClean="0"/>
              <a:t>4 </a:t>
            </a:r>
            <a:r>
              <a:rPr lang="en-US" dirty="0" smtClean="0"/>
              <a:t>is 2 </a:t>
            </a:r>
            <a:r>
              <a:rPr lang="en-US" dirty="0" smtClean="0"/>
              <a:t>x (4 x  4) = 32 </a:t>
            </a:r>
            <a:r>
              <a:rPr lang="en-US" dirty="0" smtClean="0"/>
              <a:t>and 2 </a:t>
            </a:r>
            <a:r>
              <a:rPr lang="en-US" dirty="0" smtClean="0"/>
              <a:t>x 16 = 32 </a:t>
            </a:r>
            <a:endParaRPr lang="en-US" dirty="0" smtClean="0"/>
          </a:p>
          <a:p>
            <a:r>
              <a:rPr lang="en-US" dirty="0" smtClean="0"/>
              <a:t>Shell 5 is 2 </a:t>
            </a:r>
            <a:r>
              <a:rPr lang="en-US" dirty="0" smtClean="0"/>
              <a:t>x (5 x 5) = </a:t>
            </a:r>
            <a:r>
              <a:rPr lang="en-US" dirty="0" smtClean="0"/>
              <a:t>50 and </a:t>
            </a:r>
            <a:r>
              <a:rPr lang="en-US" dirty="0" smtClean="0"/>
              <a:t>2 x 25 = 50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324600"/>
          </a:xfrm>
        </p:spPr>
        <p:txBody>
          <a:bodyPr>
            <a:normAutofit fontScale="77500" lnSpcReduction="20000"/>
          </a:bodyPr>
          <a:lstStyle/>
          <a:p>
            <a:r>
              <a:rPr lang="en-US" dirty="0" smtClean="0"/>
              <a:t>There are five possible shells available to atoms.  This diagram shows only three shells, and some atoms, such as the little hydrogen atom, use only the one inner shell.      Each of the elements has a different number of the tiny electrons, and a corresponding number of protons. Hydrogen is the smallest, with only one electron. Carbon, nitrogen, and oxygen, are also small, light atoms.</a:t>
            </a:r>
          </a:p>
          <a:p>
            <a:r>
              <a:rPr lang="en-US" dirty="0" smtClean="0"/>
              <a:t>    These electron shells are filled one by one from the inner shell going outward.  When a shell has a few atoms in it but is not filled, the atom will connect to another atom  that also has shells that are not filled.  This is sort of "Plug and Play" system that allows elements to combine in numberless ways.  Several atoms can connect to one or more other atoms at once.</a:t>
            </a:r>
          </a:p>
          <a:p>
            <a:r>
              <a:rPr lang="en-US" dirty="0" smtClean="0"/>
              <a:t>    Now, what if an atom has space in its outermost track for more electrons than it actually has? This is where we suddenly see that we have a 'Construct a Universe" kit!   Atoms combine to fill up the spaces in their shells so that the outer shell is complete. Let's see how that works.</a:t>
            </a:r>
            <a:br>
              <a:rPr lang="en-US" dirty="0" smtClean="0"/>
            </a:b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world-builders.org/lessons/less/les4/genes/atom_2.jpg"/>
          <p:cNvPicPr>
            <a:picLocks noChangeAspect="1" noChangeArrowheads="1"/>
          </p:cNvPicPr>
          <p:nvPr/>
        </p:nvPicPr>
        <p:blipFill>
          <a:blip r:embed="rId2" cstate="print"/>
          <a:srcRect/>
          <a:stretch>
            <a:fillRect/>
          </a:stretch>
        </p:blipFill>
        <p:spPr bwMode="auto">
          <a:xfrm>
            <a:off x="-10767" y="381000"/>
            <a:ext cx="9154767" cy="6477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685800" y="1066800"/>
            <a:ext cx="6858000" cy="1754326"/>
          </a:xfrm>
          <a:prstGeom prst="rect">
            <a:avLst/>
          </a:prstGeom>
        </p:spPr>
        <p:txBody>
          <a:bodyPr wrap="square">
            <a:spAutoFit/>
          </a:bodyPr>
          <a:lstStyle/>
          <a:p>
            <a:r>
              <a:rPr lang="en-US" dirty="0" smtClean="0"/>
              <a:t>This is a diagram of an atom of neon gas. I have colored the nucleus orange and the electrons blue. The inner shell is filled by two electrons. The next shell is filled too -- with eight electrons. Neon doesn't need any more electrons to fill its outermost shell, so it doesn't participate in chemical reactions. It is what we call an inert gas, one that doesn't combine with other elements.</a:t>
            </a:r>
            <a:endParaRPr lang="en-US" dirty="0" smtClean="0"/>
          </a:p>
        </p:txBody>
      </p:sp>
      <p:pic>
        <p:nvPicPr>
          <p:cNvPr id="44034" name="Picture 2" descr="http://www.world-builders.org/lessons/less/les4/les4gifs/neonss4.gif"/>
          <p:cNvPicPr>
            <a:picLocks noChangeAspect="1" noChangeArrowheads="1"/>
          </p:cNvPicPr>
          <p:nvPr/>
        </p:nvPicPr>
        <p:blipFill>
          <a:blip r:embed="rId2" cstate="print"/>
          <a:srcRect/>
          <a:stretch>
            <a:fillRect/>
          </a:stretch>
        </p:blipFill>
        <p:spPr bwMode="auto">
          <a:xfrm>
            <a:off x="422246" y="2895600"/>
            <a:ext cx="7807354" cy="33242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sz="1400" dirty="0" smtClean="0"/>
              <a:t> </a:t>
            </a:r>
            <a:r>
              <a:rPr lang="en-US" sz="1800" dirty="0" smtClean="0"/>
              <a:t>Now we see a very different situation. Here we have a carbon atom near two hydrogen atoms. Note that the carbon atom has two electrons in the inner ring: that is filled. But in the next ring, it has four empty spaces! The hydrogen atoms, too, could each use another electron.</a:t>
            </a:r>
            <a:endParaRPr lang="en-US" sz="1800" dirty="0"/>
          </a:p>
        </p:txBody>
      </p:sp>
      <p:sp>
        <p:nvSpPr>
          <p:cNvPr id="3" name="Content Placeholder 2"/>
          <p:cNvSpPr>
            <a:spLocks noGrp="1"/>
          </p:cNvSpPr>
          <p:nvPr>
            <p:ph idx="1"/>
          </p:nvPr>
        </p:nvSpPr>
        <p:spPr/>
        <p:txBody>
          <a:bodyPr/>
          <a:lstStyle/>
          <a:p>
            <a:endParaRPr lang="en-US" dirty="0"/>
          </a:p>
        </p:txBody>
      </p:sp>
      <p:pic>
        <p:nvPicPr>
          <p:cNvPr id="43010" name="Picture 2" descr="http://www.world-builders.org/lessons/less/les4/les4gifs/chses4.gif"/>
          <p:cNvPicPr>
            <a:picLocks noChangeAspect="1" noChangeArrowheads="1"/>
          </p:cNvPicPr>
          <p:nvPr/>
        </p:nvPicPr>
        <p:blipFill>
          <a:blip r:embed="rId2" cstate="print"/>
          <a:srcRect/>
          <a:stretch>
            <a:fillRect/>
          </a:stretch>
        </p:blipFill>
        <p:spPr bwMode="auto">
          <a:xfrm>
            <a:off x="457200" y="2667000"/>
            <a:ext cx="8458195" cy="2819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928360"/>
          </a:xfrm>
        </p:spPr>
        <p:txBody>
          <a:bodyPr/>
          <a:lstStyle/>
          <a:p>
            <a:r>
              <a:rPr lang="en-US" dirty="0" smtClean="0"/>
              <a:t> Now lets look at some more atoms. Here we see that four hydrogen atoms are sharing their electrons with the carbon atom! They have filled the empty ring spaces in the carbon atom, and the carbon atom is sharing its electrons as well. We now have a molecule of methane gas! This is </a:t>
            </a:r>
            <a:r>
              <a:rPr lang="en-US" i="1" dirty="0" smtClean="0"/>
              <a:t>real</a:t>
            </a:r>
            <a:r>
              <a:rPr lang="en-US" dirty="0" smtClean="0"/>
              <a:t> chemistry</a:t>
            </a:r>
            <a:endParaRPr lang="en-US" dirty="0"/>
          </a:p>
        </p:txBody>
      </p:sp>
      <p:pic>
        <p:nvPicPr>
          <p:cNvPr id="41986" name="Picture 2" descr="http://www.world-builders.org/lessons/less/les4/les4gifs/methss4.gif"/>
          <p:cNvPicPr>
            <a:picLocks noChangeAspect="1" noChangeArrowheads="1"/>
          </p:cNvPicPr>
          <p:nvPr/>
        </p:nvPicPr>
        <p:blipFill>
          <a:blip r:embed="rId2" cstate="print"/>
          <a:srcRect/>
          <a:stretch>
            <a:fillRect/>
          </a:stretch>
        </p:blipFill>
        <p:spPr bwMode="auto">
          <a:xfrm>
            <a:off x="1143000" y="3276600"/>
            <a:ext cx="6725836" cy="3200401"/>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Actually, carbon is an amazing element. It can make long chains with its own atoms, and with other atoms that it can add to the chain. The complex molecules that life forms need are built around carbon atoms and chains.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upload.wikimedia.org/wikipedia/commons/thumb/e/e2/Stylised_Lithium_Atom.png/200px-Stylised_Lithium_Atom.png"/>
          <p:cNvPicPr>
            <a:picLocks noChangeAspect="1" noChangeArrowheads="1"/>
          </p:cNvPicPr>
          <p:nvPr/>
        </p:nvPicPr>
        <p:blipFill>
          <a:blip r:embed="rId2" cstate="print"/>
          <a:srcRect/>
          <a:stretch>
            <a:fillRect/>
          </a:stretch>
        </p:blipFill>
        <p:spPr bwMode="auto">
          <a:xfrm>
            <a:off x="1447800" y="0"/>
            <a:ext cx="5943600" cy="6775707"/>
          </a:xfrm>
          <a:prstGeom prst="rect">
            <a:avLst/>
          </a:prstGeom>
          <a:noFill/>
        </p:spPr>
      </p:pic>
      <p:sp>
        <p:nvSpPr>
          <p:cNvPr id="2" name="Title 1"/>
          <p:cNvSpPr>
            <a:spLocks noGrp="1"/>
          </p:cNvSpPr>
          <p:nvPr>
            <p:ph type="title"/>
          </p:nvPr>
        </p:nvSpPr>
        <p:spPr/>
        <p:txBody>
          <a:bodyPr/>
          <a:lstStyle/>
          <a:p>
            <a:r>
              <a:rPr lang="en-US" dirty="0" smtClean="0"/>
              <a:t>Atoms </a:t>
            </a:r>
            <a:endParaRPr lang="en-US" dirty="0"/>
          </a:p>
        </p:txBody>
      </p:sp>
      <p:sp>
        <p:nvSpPr>
          <p:cNvPr id="3" name="Content Placeholder 2"/>
          <p:cNvSpPr>
            <a:spLocks noGrp="1"/>
          </p:cNvSpPr>
          <p:nvPr>
            <p:ph idx="1"/>
          </p:nvPr>
        </p:nvSpPr>
        <p:spPr/>
        <p:txBody>
          <a:bodyPr/>
          <a:lstStyle/>
          <a:p>
            <a:r>
              <a:rPr lang="en-US" dirty="0" smtClean="0"/>
              <a:t>Atoms </a:t>
            </a:r>
            <a:r>
              <a:rPr lang="en-US" dirty="0" smtClean="0"/>
              <a:t>are the smallest particle in to which an element can be divided and still be the same substance</a:t>
            </a:r>
          </a:p>
          <a:p>
            <a:pPr lvl="1"/>
            <a:r>
              <a:rPr lang="en-US" dirty="0" smtClean="0"/>
              <a:t>Atoms make up elements which make up compounds</a:t>
            </a:r>
          </a:p>
          <a:p>
            <a:pPr lvl="1"/>
            <a:r>
              <a:rPr lang="en-US" dirty="0" smtClean="0"/>
              <a:t>All matter is made up of elements and compounds therefore atoms are the basic building blocks of matter</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Theory is a unifying explanation for a broad range of hypotheses and observations that have been supported by testing</a:t>
            </a:r>
            <a:endParaRPr lang="en-US" dirty="0"/>
          </a:p>
        </p:txBody>
      </p:sp>
      <p:sp>
        <p:nvSpPr>
          <p:cNvPr id="18434" name="AutoShape 2" descr="data:image/jpg;base64,/9j/4AAQSkZJRgABAQAAAQABAAD/2wCEAAkGBhQSERQUEhQVFBUVGBwYGBgWGBcXGBcYHBgYFxkZGBgYGyYeGBokGhcYHy8gIycpLCwsFx4xNTAqNSYrLCkBCQoKDgwOGg8PGi8kHyQsLCwsKikqKSwsLywvKSksLCwsLCwsLCwsLCksLCwsLCwsLCwsLCksLCwsLCwsLCwsLP/AABEIAMABBgMBIgACEQEDEQH/xAAcAAAABwEBAAAAAAAAAAAAAAAAAQMEBQYHAgj/xABBEAABAgQEAwUGBAQFAwUAAAABAhEAAyExBAUSQVFhcQYTIoGRBzKhsdHwI0LB4RRScvEzYoKisgiS4hUWRFPS/8QAGwEAAwADAQEAAAAAAAAAAAAAAwQFAAECBgf/xAA0EQABBAEDAgMGBQQDAQAAAAABAAIDEQQSITETQQUiUWFxgZHR8DKhscHhBhQjJDNS8Rb/2gAMAwEAAhEDEQA/AMXEKy0G7fCEwIdYaeZbsSCQ1KecV8Znmt2w9UNx22TpZKpaS7aHBegqSaG3k0NZGIKTqFxyB+BpHeJzBUwOo1HO73LWfjDZBD1irLljU3SUFrCAbVjyiZrCO9EvQCUgqDrPhdhsWJFw/i3tBYfK5JEwGanUkH+lRNU6VEUtctdqRF5fmKkTUKD+EukC46M1fnE1lPYvEYpf4dEGqpiwQA5tbxK3ZL3qRVmn5sUUXVkNAdylXt0kkuoJqjJ0oRrmzAkEapZSNWsi4/vB4yVMnqSjDoXNShISkJQVkUDuQDueNH2tGq5V2Cw8oDWO/UK/iNpBACXCLW4vFjkoSAyQwFGFAPIU3jyeb/V0Tbbjsv2nb+UkcvzXz+iwqT2Bx6v/AIyx/UUJ/wCSoWxHs/zB3OHUf6VILcgNXwEbiEpUPt3vv6wopTD76D4xD/8Apsr/AKt/P6rf9+/0CwfD5DMw5K8RJmJ0eKqFaVW8LkMfKJDtBipMyUZuHQNUxkzGT4UltRalCVHjRhGztU9Iicf2bkT0+JOkm6pf4avNqGre8DFnF/q5tgTx17Wn9j9UIz6nhzv4WHKyZaGUsUCtK9JCinqxNb+hhbPMUyu7Sko0hiyn12IUaCp8OwsIu+K7BTcIZk2VMM6XpJ06TrKttQFFNd7UNBFLnZtLXq7yUNRUCVJNRXxVU5Llr7Dq/r8bKx8qLXA4Efp7wnWSl775A9FFHLlHgSWsQSxq7DaETMADAAndRrvsGp99IXxs11K0lgKNyqCAQ4I5vV94ZKiXlFkbv8fPqqDLI3XJgo6g084k9PUUa13hiQqm9N96bRwqXWHeEy9Sj4anZt6t5casKdHkChCU6FF1qF0V1AlJCODvXk29IrRYOuPz7UgulAOyjstwRmr0JBUTZKQ6lGwCRuSWDRrnZb2D94Erx61S0gUkoKdZ3/EWHCeDJc8xFu9nHszlYBPfTAF4lQoSP8JLMyRVlH8x8gWveniDmeIBjTDF8T6o7GX5iojJexmCwoAkYaSgiytAUvqZinUT5xMTP7wm/wB8Y67uIbp3PbTRaLVJhmeTYfEAifJlzRb8RCV+jgkRmfa72ESFgrwKzIXtLWSqUrkCXUj4jkI1ZZb1/fbaEJk56Ang1q+kJjMkYdiiaAV5GzfKJuFmqkz0GXMTdJ+BBFCDsRSGcekfaJ2WlY6SUkBM1H+HMaoPAndB3HnePOmLwqpS1S1jSpBKVDgRFzFyhO2+64khcwA9ikYECBDiCjeA8FBpFeH3yjL7LEUCAQRQwI0Stp+rEpSBoSxJe7ttTzqIaFUcPAeHpMp0grt6IYbS6gQTxcfZp2PGOxLzgf4eUQV/5ztLfnc8usLvnbG0ucdlp7gwWVKez32crnhOKxAKZN0J3m7OeCPn0jVJGHCU6QkBIAAAAAAFgBZhFpxE6WJYSkAABgAGAAoAANorsuSSugJFav8AMb0+UeT8VyXyu3dY7DsFEzWl8go2uFDgLVgxLLgbEX3iTlZbV4cy8A1qxFY4ONBdN8OkIsqHRhCx1VHT75QP4MkFJqDzLjk736RZ5OXhoUVgExWbhPLbRh4aa5VV7hgALD5Rx3ZIIBKTd7+fMRP4nLeENU5cxfy6Qk9uh1FBdgSA8JkMA4dIr6RSe3Xs2GIBnSgJc9nOyZn9XBX+b14jVcvliFsbggtJ4xawmyQ1NC6j+R9hTLMJzBrYd149xmFMtZQoEKSWUCGYi4rB4eWn3l1GwdiS3yB+6xs3tG7DJnEz5YaakeJqCYnmRukVfgCNhGLTqksKDzbzj22FkR5UPWA3Gxb6H6I8U3UFd+6SmXLBhw4QSRWsHB6d45DCXWmbUnlwGiZpGpWlqjYliwu7bvvF69jPZAzscZs5P4eFAWAbGaSRL6syldQmM3w+p/Cait2j0X7FMvKMsQo3mrWq5sDoSK/0k04wfxGfTh7bHhcRt86vRHWCIhdSaQ3X9/KPBZLCwJ1ptGgw41QymKA3H6wiZ/hqbb2e/rCkOd0AWkWu9GpOJxe1Ij5oDUq5u4oKU25kXjubN5seTGnExGYzEcbvxpUcOnWE3SGRxcmYoiUhmOId2an7g+kYt7U8qAmIxCQBq8C241KT6Aj/AEiNWzHEgvz6v1ikdvZIXg5pP5dKh1Ch9TFLCdokBVd+MHYzgfS/ksjgQIKPR2vLoR0mOYOMaaNrE7xEtwCGaz0Dm/leBHEuYDRVGtT94KK7o45TrDgL9qCLGyQgxHMHEkFFXSEEkABySwHEmwj0J2YyYYPCy5SQ6gAVnistrL8rdAIx32f4HvMag6dQlBU1uJSPD/vKY3WStw/FvKgiD4xMbbGPeVD8VlNiMe9Oe+JG5rtErgpcQcqcSpk7EO4Njw5xPYGbHmprpa8Mov8AMnwheVDcTIURMaOMR4a/deoJFJ8mDhsnFCOziBxj2jMiMtu0tYtFOhmVsBu/6wpPn10gF2d9hHCg948znzBz7CZYKG66kzeBfj97QWIx3DzhviQyfDQi30iIxGML0Dhn5+hjrEzHBukKbnzdIbIY2YCpg/kKVf6RhHtFyT+FxZSmkqYNaAKAbFPkX8iI28EkuWttU/f1ime1XKxNwgmU1SVg/wClZ0q8n0n/AExd8FzHR5YZez9j7+35qHjT1NZ7rGWhxIBWNFLuHbhUP+m5g8VhyCQdm+Xx4w8yjLRNNXSEgkq/KGBLmtDagvQNH0iOAteQeFZc8adSaTMApDa0lL8affGPTPsxlaMswyP5QoE2r3ii/m9DwY7xjKV4cYPTLafM0uQqgl1AJGo2vuLCnDR/YlnffYSdJUoFcmZqDH8kwOPIKCx6RP8AGof9W2jhy4xZjI82FpBVSEZtoMTHt9vHMyXxA5BhSPn2Q9z22qgFFN5y2Nn+v2/pDKbPYMeB5eZ52txhXETwAwFtmcX5buIhsTNoyKhNAAfr0I9YjUXFPwxal1Ox4q7t5njT4ViNxONu3StbcYRxiyDyNutXNBQfrDKZM+/v7vDUcatw47RujmTH++f7RXu3CwMFP5pA/wByfr8InHf4WP39mKZ7T8fpky5X5lq1H+lP/kQ3Qw/jtuRoCJlPEcDj7FmkCBAj0C8WhAgQcYsRpECAIEMN01utLmDgoOAhbWh+x+WkTMQshyEoCfMqJ/4iNOOMCSEs5U5GwYXrtRjGXeyvEFPfgAOSk16Kpy3jSZE4gaqsQPCz1f8AePL+JD/YcT7P0Xl/EP8AnN+z9FJAAHVy8mDn9YdYXEUHOIpE4W21CnCnyesOjMDVtEpzUpHIYzYUqMwqzxyMWYhkzfwrsWfob894WGIpW8cdMDcJt2bIRypFWNNG3P7wcrHFQVWhsRwYBx8YgpmPYqNtLpDm6qWHoB1MJrzApSkClhXYn96ecNtLqpabNIrDNxpZXjOpqVYA1akLIzYsLW+94p+IxZAYlSgaEBtQ5hm+zCmGzE1qSKe+GL1ejClvWBux9QsqjHmva2rU/jcwKgA9CWLcOD7OaQ178lTAAJAtxdm6AMR9N6/i8zUdXiDhQ0pZiagpN6gkeXlE7gMG51bMx9afrBW4+gJbIe6VFPlEmiilyCDUgt+U8BQGnOEc3R3mFmuKmUotQ10EgcDWJbF4YhNquG9eQhjPkgI0uwAJNdmL+VT+0Ej1RyNPoR+qRLS0i1j/AGgylRky8QdIC38GpJZVNksbEcWZi20dkGGUpWjTqlzGCqKYMXAcWNH8/R72bWsp1KXL7tKgSFjU5ZyKh6gNzpDvO5ikSUiQ3czNn8RIUdgxSQ7Vj7g30PP3+if6jm/4fz++6qWISUKIdm4EFuVD6xO+zvtccvxyJyv8JX4c0D/61EeIDikgK8iN4jMTk01KStSSwZyKhzSpHl6iGmJklDJIY3Jd3eobZm62hLLgMoIPCpxyN7G166lYhJCVpUClQBSoFwoGoKTwIhXEYkBNxWg61+kYD7MvaYrCBOFxAUuQT4FCq5JPAfmQTXTcOWe0bZhcSmalK5SxMSp2UkhSSeGoFvJo+d5uJPh20t8p4KpRlr+6Y4yb0BckUtT51MRoQ9VDSRw3dxYX3pEviMtJNAHJcklmZg7tcim0Kpy2ooWO1iK3+HyiI2JVGzNY1QSMpXMKgkOKbMX6+Xx5QqrsdM0uW4s9X6/C0W7CS9IZmhnnufyMLJM3ETUykcVXJ4JSHKzyAJiizGaW2TuhHxGUGm8Kl4/KhIQubOIRLQCVKNGTv8gG3LcYwLtLnisXiFzTRNkJ/lQPdHXc8yYsvtJ9p8zMld3LBlYVJdKPzLIsqY1OiRQPubUWHcbG6W55QMnMknAa7hCBAgQ4kl0mFp2Ha1Rx61aj1aERCiZpAaHIOnRDx8Vwb7LkJgQ8wk9IfWA3QX9DAilHhRuaDrAQ3SEGqTCOgneCjtCmiXEwE7opVp9nmL0T1pdtSQf+0n/9RpMibpbTegvtY/WMnylaZUxM4agkK014G9Q9gbdDvGhSsclwCz7RI8YwnRSgnuFFzI9btQU2rEqeXZgo6m5g/X4iFcbivw10Pun5RE967sWeh67H75Q4TjCd/lEAxcKaY+CnMjNTMlAt4lAhgfzD5DeOpeZK0kzAU1am+ztzMMu/DvR+IvHE6a9jUGj1+EddIei7EYvhPP4gAkkblVdvCE/fWEteoArvdth0+3hgcSSHDAlIu9wS/k5hEY8lNW1WbgenSsFEJRxGVKHEiEl45qsSHFhtSvV+UR5UDfxdfpaCRN2AdJ6MPJ7GsEEQCII1YsvUFqDEEfWLvkGBBQBcV3d6mM2yuWlCks4D2ctYn9BGlZJmCQAAQ925cekEja0P3RYg0PF8KUxeGASSIouaK1LKWq5SK0qCBX6DflFwzbN0pQbc4yHt9nunDnSWVMWAOLBiSGrZk+fOGWwDJyo4mdyFvLDZHhrFX89wkjCCdKTMC1KsGLA1cmrahZxFdweeLloKQ2xrV9m9PlHONztc2kwJajskA0o4PTi8MJ6ADQuNj9RsY+qF2hm5v1RIYPLUm5Vr7K5jLQmYuelMxKiAQoqKmJqsCxAepu/UwhnEmRMmpImgSmAQAApYB/mAAtXj0ivYNR1gAlyCKcwR9/pHOGxRlrCgWIN+FXpA+o29R7rf9tTy8HdT2KQMKEoEsLmpU4WxUmmp0pBodjYs+xhhlHa7FYRZXh5qpRJcgNpVt4kHwq8w/OG+LzFQdCSdDlSXYkagH8TPVoad6lSnUCH/AJfPY+XpCWY5kjdF/A8I8LC3c8+q07LP+oGekAYjDSprfmQpUo9SDqB8miUV/wBRUtqYJb85yW/4fYjFpwAJYuONnjiPMPxImuqk6HkrUM3/AOoHGTHGHlSZA2JeasdCpk/7TGdZtnU/FL7zETVzV8VqJYcALJHIMIZwGjgRBvAWWuYKOmgNHJaVi5g4DQcYGrEIMQUGIK3lYjEHC8pUv8wUehA4bsee0CHxGK/EFxfsTaOkmCgQsw6Ta2pAYlK0pCkkkW00DbDcn78rfl053lk+OV4Td7MCx5U8opGHn6SCBURK4TFoQe9Skp8TEFQIUDXSwFk8QNxaKOVAM3H0itY3H0ScrFdv4ogfd9o7Timo7j4/vEfJX3iEzEVSavx2I5KHCO1zCNo8QYqNFKaAni8b4SASPJviYIYulX8+ERy8TSvoWjlU41jYiC6EQTwYqg2bfoL9IRxE+oIv12hsFk3MN1zCDuw+7wZsYRmxqVGIg01UCCzcN+L16esMJUy1xTeF0qcgijRospaLKUtKxbKc2/Xc+kTOHzdQbSpuYatenX1irqDpJHhPECJCTYAECF3NHKA4UpvE5qZiq1elOA4+rRnnbLMELmhPjIRQglh1Td34+TUiXz7tJ3CdEsvNLbNoBsSNy0Q+bYBU1CZstAqkFZBClEkgWFgS5pxIePX/ANN+Hlp/uZO+zfr+wQ2+V4LuFWF8o4MWOXkCTpRr/GUkMlmcq8Samli1W2iMx2WKkpSVJLqBJcWqQPOm8emljvunmTscaCjXgnjoSySwjmYggsYlyBwFpldLnEgA1ag5C7ev68YSMGYIwjI4nldAIoKDgoWIXSEFBx0EG+0chtrEO7LtAmisSGGSnQTpC1OKGhAati5EM8RO1Elrw/JjNjiu9yhh5JSEBoOCaJulFQg4ECNgUsQgQIEdWtIQIOBHQCxAQ6w+LKb1HDbf6w2EGIbgkdGbC5cAeVO5Fn8zDTCw72UsspBsrmn+Vf2Y0nLMuw+MR3kiYGIDpNFIPBY2+2MZJg54AUC7KDfQtv8AfCJDD6pAE/DzVSy+kVZT3UDssNp2arNA83wcZY60TtLu/off9UhNHZsbH9VoObdkpspjccRvyhpl+SqWoApY2aEso9rp0CXiUMWbvJfi8zLV+h8ou+TdocItaVS50lat3KUq/wC0sXjykseRjmpWGvUbj5oDpJI9nt+Kj/8A2GshXhLitaP0LcuIisZnlRlq078G+/SNtRnkspZjbg0Zz2nQqZNJQmh3+ccmZoqijPnYKpypqcNVzCiMK76TW+/ytEmMCQDq8PM+Fh1N4jsV2gw8gNqCyPyy/FXmbDzMdsEkppjSfcFx1C7jdPcNhdmJ61vtDHP+0SMMChDLnWYWl/1/5uCR58DXMy7ZTVuJQ7kGhKT4yOGr8orZLXuYr4EWcTwhxcHz/L6orICTb/kllTipRUskklydzDnD5mtCgUnSydIalLNT1hkI6QkksKmPYQuLRpCYc0HlO0zlzFlRV4jVSlFn4uTvFhxOERipaChY1JH4hUTRIIDhOlhtarJ4xXZGBUpTMRu5G0WHB5cQlkgtc8zxMVGRl4s7JeSPUQWmqUZi8ApZZJSlAZqMSwao9b1gpfZwH8yj0AETH8MQaxcOyGVoURqHP7+944yI4I2F7haOwHhZ1M7KEbqHUP8ASI/EZGtNmV0v6GPTOO7NYfunADtyrGRdosuShZ08Yl4pxM22hmlFcHNWYrQQWIY84KLVi8EmYGUK7HcRXsZgjLUxtsdjCWb4a/G8w3b6/Vba+02hfDNqD2cPR6PWm9ISiQwM1SJa1BWl2AI1XHiApTbfhAMSO32Vp52XeNxpDo0IS4DlO4J1h23qNhYRGLPJoUn4hSi6iVHian1hGMy5uoaHCyNmkIoECBE6kRCBAgNGUsQgR0kwIM1grcrETQbQ4wSAVpcPWx35UhOahiRWnGh9NoN0Dp1LnVvS4g0peCaDjpjaO6xO8NhakkpAF6g04hjXa3HrEtnSiJcpKC8opJRq0FXvEKejpqGqee7RAy+rRMYfM06RLWgKQE8NKnfUS6asaDoBZouYxaW1SUla7UHc0k5WQTFJ93xE0BIBVyAd3/vC+PyYpQJihodLaSA+oECgvYu5+MNcRmDzQtIZmoSTbid4lezOYDvPxlEy0utSWfUwqHUDpcU8h1DHTZWwQZHStGv8v2UXhsynyinROWmgIZSgA9bRYpuMxBwPeKnK99nE5Woi5KgFVYtzqBDjO8tkzFoXLZOHSh/ylVaspi5L0D2ZtoVw+USlYdSe9TpDMVsCgu6g7VLWqxJgPRg0glg59AlJMljtLq3v0VXwUvvErUvXNUmunVVrlbnYcGN3iOxk4LWpQSEuSWGz7dIts+fhZSHRrWVytKify10gFjZgBt8YqWIW5NhuyQwrBHRt0U0UE5A8vJdSQaHuIw47qWqxLgvQljRk8G3+kM2h7LJVLKQmqfFThUG9dxQN0jiKMUQmXk7FMo7kpJIAubQRTEnleDIWoqumnmf2+cdxQlzwFskKz9m8oM1aUklXEkkknzjYsJ2EliUKB2tGV9lscJcwGNlyDtCmcACawh43JOwjp/hCLEBSquL9n5KqJptEplHYtUuppFzeDjzrvFZ3t02i6Qqvm2XrQi9GjMs+wKlKPCrRsmdz0iWXaMxzI/MxU8LmeRar4GKzIsPHxVDn4Qphpi8BrSQR0PA8Ys2ZSA7/AH9/WLN2P7MS8QkhTWj0kuY2OE9UWFJysXoyloKwpUghRSaEQvi8OpCUpVS5alHLbHlFs7X9lFIxikS2cAmpAokE78h8orebYcAhynUwJauo72DDh5RLOOGscW9+Pcky/wA4aoyOTCiwHoXHRvhHERnto0mAigQIEBW0IECBGLEBBwBBx2AtJfBrKVpIDl7VryoQY5nSSkkEWP8AaHuVykrUErAZizMCTcOd68Y7zXDTNbrTopQbADbcuLVrxi4Me4kv1PPSjAmDUhixjuUCCCNiP2jrFSyFqBoQTwPxEAEFNvuiat6SMdgwQTC0/DFBY8j6hx8IJGx3IWEjhcJhzMxAsgaQ3FyXFXNKcoax0IeicRsuCAUuicSwJLW/X5n4xd1yjLwOkBC3IKqMUAhwCx60PKzRR5U8pswPFq+sTmU58ZYIW0zvCNQU9A+5I9Gs0NOBe0V2SGVE5wBaODwmEzLZigVhNHA9Xt6fLjCKstV3mgAki70t7zcgXiyyc/mLWEyk+HToCPeDf0l3Ju+x6ROpy2VOny5qJg1KPjA8JJdiEMCySAamlSI5klLfxhAOW+PZ4WbT0+JTBmJoKgB2v+sSnZ8oClFRSlTeBSnYG1QORvyiT7Q5UiWlRSUFUxRohT6Uu4DAN/akQowTJSoFyXBHAj9iIIwNcLHdMiVssfpakJ3Zp5QmoOtOtlqANHCWB2FSrryaHX/puiYpAFyDuTUA1feHPZ3HKRMCFqKEag4AG3EbGgrekT2XS0qzAa9BC2PgZhs3kzRw2V0bnX2BKDBI903Tceyhl5euWHaJrIe0Rl3NYu3bHKpKJYKOEZDi1sSx3hQZTcqEucFX06Stdk+0I6bjzv8AKGuM9oSuJ+9qRkwxyhcmOpmL1CJeN4fj+b1PC6Lyr1j+2algh6n733iKmZ09yT6RVRiCBATNq8PxxsYQODfCahzZIhTSpbF5iSbtyv6xI5H2qVINCeXCKvqd+UEF1hhz45BpPrW6XlldI7UU77X5qcQVTNw3p/YmKesmx6xbMFLSqYlKiGKg+p25O20Q2Ny/QFKmBQOpkhgAaFzU6mcDb0jiWMuYADwleoA/SVEGCaFJi3LlvIAD0Fo5AiM6Pegj2hLlud2uW4bxw0Pp0wIToS7mqiW4MQOUMzGTwtYABz3WmklctAg4EKUu0IECBG6KxSE2RoUHBAZJNQ9QCW++sTuGkD+BmK7w1UAkEbCpapayfNuESubYGVOWiahkSEpcDUnUPeLGj1IbeFcsTh1Im6AsOgukMpItUBxUJ42j1WoBtgKFLlamA1wd/mq1kcjUVJDBag6VKAKQK6tT0sLl28XGIrGJVqJW7k7hvhFoxmfy0JCZCEoKSplEEumjDkS1Yq+ImalE8S9yfnWNuZbTtSbgc9zi4igkBEiqaJkkA+/LYJD3SSSS35lW8hDJUohidw45hyPmDC2B99J1hBBDEvTnQG0DiYRsmX1V+iQ0wuJAKAUu4fVyGxvba3ziyY/s/rmgp0plgIDslIWSApRSHAepLOGtSO8FkCpStKka5c3w6/ExAqSnTf8AaCt0AWlHZjKu9/RVZEl0lTijU3q9R97wphcKpZZNSxPpUxdV9mAhOIISwJZC1MzX0gU8RoR/SabxVUSihTpcaTfccOkGjka4HStR5TZAdK5kpILB3tFh7P48yVPpclwTuQdhwPOFMDgJU4d4tYlrd1Ab/wBKbO5sD6RaJOUSSgaFjUFBz7ho7EBzUu3k8LzztqiFNycpp8pCYy8mk4hKlIBSpIJYupwaA0bxA1Zm+UMctwKUgy5iNSFF3soGqQXduJi8gScKJIVpUuZMQEkS1uUqUElT2ehNedKxMYrs8ky1hASzgpLObWB+L8zEo5wbsbo8JUMmLPL8lR817NBKklCCUByo0q4S7MaNdoaZxkysOmTOQoqDlBLEaTUpDeSo0jAZJ3YIfwKfUlQIAra8VrtP2jw8yRMwssLMzWEgFKi2lY8SSkEEJd2FW22jMfNeZGgbjv7imMZr4nh8ny++yqmY9qlzUaSTFamqeFM1kKlzFJWGUksRZj9CK+cNVLpSHZJoY7Ab/wCL0oOoWutVWhNRYxx5wIkOyNQ4XdJdNYNUIEQaVEQx/elws/NapGiZWDSq5jgqjgzR97QqcgtIrdbpSGEy5c7SEAKOpJKSQHr7o4+XCOO1BmCYUqCQxb3QO7NDoCgPy8v1h12SzDROUtB/ESD3dKO273J2A3aGPaY4hZCpyWFVAsGOo1qm5cH0i/G12zXenxsqS55dk0eAoPCYQzF6Rc2e3NybBnrDw5ehJUrWhTAsHqFFm4AgahUHa20LZdl0zUhcsEPQnwlix1ODtpD1htnGHAmrbSkaiQHc3tRwP3jRjawEpnqa36QVGKEcwZgNEV7bOycXMCDgQCltCCg4Ed6VpPRPLAOw89/v4ReOyswpw8wS5jGYCkJWlICgGL1ccKncgDnRZE3SXZKuSg49IeYLMlJWlRUrwe6L2sL0HSPSuHVbpU/IhL201S0nIFzlqJUAEliSQm7kCp5ej8IaZn2emSUo1C7vxdz8GArzhaf2jmzUhKlWZ6AOQ4BJ3YcYnMtzlHdmStPehTVexd2S9rkE/Z24yN3I+CSdJPFRPHoq1m2Vae60OpKksDdy7lhszt5RHLl6VEB6FrMfSNLzhUmWEgoXrShkgKcJCtR4O/iHpzijCWUzEraruHq7H9oyB+sWQiY2UXt3XEnGrISFqUUpsHsHJN+ZMWbLe0ExWmWk6UA0s6QaHxFgl9zQREYrKSFvpISplBqkJJ4bGrNCgy5SCoW0mr3u0beGPCFMY5ArnnGXKnkK1juykeMlTFvDzasM5XYwkqSHKVpdCk1BarWqXp1e9Ii5ExekO+knyp/f4xY8ozlSSnU+gWSH08PlCDxJG2mFSi50Qq9lDTsl7mbpVZg+nYsOfGLZkWTSgPFMGpqEPTr/AH+oc4CRh5hrLIJ3JPKpYceETmV5AJZGoBXDbmzcaGEcjL8tGwVpjXzkVuO/K4z7IxisIqUlSwbgtV0ijliRXYVNopGW9osRgcUpGJWtSCHASSoAq8SleLxLCWUCW8IvGlY/Gow8lSlHwJDkgkhr7RlPazNUYmbKly1IVqUDYJ90uQNSmSSH94gBrgGFcMGQOa4eXdU32HtYO/Ndq7392n/art0cS0jDvUpKSPCSdY/wybsfuhES+Q+z0y5kqaFqdKtaioJOq4WCdOqoNC5Z6NvXvZ9LlErB0KUJhSVElKTWjPVuAbaNakyU6PCABtxNOcbyZOgAyPYH91qNvUlczfy833/j2Kje0Ls9LxJExCkiczVYBSQ9FHYhqE8asIyafKKVFJBBFCDtG3doJAcBABJdzQk+fRoqXajs8nu0/h+K5XY7sK0LgAtHUY1xBgO/ZdReIuilLJB5fUdlnClcA/nWCTMrZhziVVkEwvoAU3r6GGWPymZLYrlrG9QQ44/EQm+GVh0kK2zJik/C4JAzk8Y578M7fvCWnkB1eE1zRvVthSNx48z9mtKLqCcIxL3pCUvCqmA934iLjdnp1hqpb8hFi7N5N3kwhE1gxs4JASVEab1A/u8WsXw8Qf5ZeR2SuRPobYSMjs1N7wJQlYKkgpBu9iFGjMX24RY5OWasLomqCAlWsvqUWLJPhdveA284RzTtQqXMSZKlMlvfbW4f3iBUOX6xFT+0czvtQmE6gA9zpItXzvFCpZAOyju601HhHm/aZfjlJcyTsHSwoKcLbvFbUhcwuXVWpNTZ6noD6ReM1w8rFMJTJKf8R6FZB0k+GgoCWu7xX8Xm3c6ESV6kod7pCzqJt+t4wBrm1VeqaxpABpY3fuoBEgk8OZoPWFcSpAASivFRBBfhcggNfmfJXHYsKACBpSPy83NR6wwMIy6Y7DVTbbtyigoOBCFIqEFHQgRsNCxOpsgpZ9w44EcRxEKKwp0hQqDcjY8DziZyfL5gSQuSZktQCrmgDK1Ai1D9s0WDMOz6ZUghiQVEywLpJodfEizecX+o1hpSpcxrHBqqeHwGpAKC6vzJ33qOIiWy7KZunWgFrEjbdqVqN94dZf2emo/ESKoqeRFqGwIq8XTs/InTRpOhSVMGLB9qAMQ1m+sDnydIsEUkMjKN03e1GZXi1K0y5wBSUhIYJsRQk7kfoRDPPskQJoTK5CoKW0pvbe8XLCz5C5hw0hHeLCzrcnRLAJqFJfU5egPF6gw5znJyJqVFLp90PwZqlrxLblgScVski2SO3gfAKmZVidfgmJ1OAlgmtLVvajchExnmFQEEBKispSCabVqRUvf0hfN+zqJSgEmr1HCpNfUekPcuxKgdEzxJYpqWDekbfKHVIzj0SrnU/Sdiqpl2EAPdzaIueRaldtotGVZRKKSl9RCSx93jSpZnYiHeb5P4gpCHSKu76rCrdPjDzLshQQSFPwG/n9/sCbJD2arpGbFI6XSW399ktl+BEhBUtaNIFSWAFgAVHYkiKJie102Ri5qkzBMkKmBRJSWumUQlTsSCAG5uLFtDzTCyzhly5mkpUk6ndIZnv+XzjE81wkjViZclPeMEqSEkqIYaXSXehIc12DFywcUCXU52/A/NVWRMaRF7Pvf77qx9tO2aZsool6lEkMUpdKnIZBb3ncBuj1in4nMEYbR3YSqYtKFTFAksNIokknSq7m/G7Qzn5uhBP8OgJBH5nLEoAN9wfJw8MswzWZPVqmq1q4kV2DE7igi3Di1W2ybgx+mK5vm+VYe+AMvES0zE94sAaNKUBQOou91E0fetaRtHZvM9ctJmnxsHAIYOoh33NNowfC41M8S5SkaVyy0pQUUpCSorUlQYlqlmrXdgBNys1xSGlLTMloWttQJJlpSEjxH3kjTpLljpUSLwllY+saXbEce72IU0cgeHMqx6+n8Lakykn8QEUcDq5G/Fr86bRTs/Wua2sClAS7kcQ5+MRXYXtzJky1onfmJUqYnUrUp9ISAWUFMzAiyTF2zHL0zFBbgICQdVFOHpyt8onsBx5PP8CkMyJ72+XY3uP3UBlmTJlrlnWAshwGJcF2O9eVqRVO1CZeola1LWS9KC7MQR1ryix9qZ+hYCDp0e6ADxceKxvFSzSfNmArW5BLOedWDxVxg5xEhPKThbT/d7VVsWkajpdtnqfhCoykCUZkws48KXqo1DsdgdxFgwOQJVKMyYsJSFD8qiTdxQFusQWaLKllvdsLsBsK8oqNk1HS3srMc2s6WnjlQ/dGJ7s/mYkqqAxDKuVEGhCXok1v16RFBMSmFywLCTLLqN07jnzH0gktFtOR8hzS2ncKTx+AlTZKpksFJQalRdwbFuJIFNq+VOWWVTY0MaKqR3GGUnEuAouBsSBSoqxD1A25xQswxhUpXhQHb3UgW4cPKAwPJBrhBwXk2OyTkY9SQplEEsXHEEH6wlPxGtyr3qV6UrCUcmBSPKqBgu1zBR1HUuVqLC5t12hFzC7hEukjAh5jMAuWE60s7nntz+3hrAXxaTuttcHCwgBAgQIwBbX//Z"/>
          <p:cNvSpPr>
            <a:spLocks noChangeAspect="1" noChangeArrowheads="1"/>
          </p:cNvSpPr>
          <p:nvPr/>
        </p:nvSpPr>
        <p:spPr bwMode="auto">
          <a:xfrm>
            <a:off x="63500" y="-887413"/>
            <a:ext cx="2495550" cy="1828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436" name="Picture 4" descr="http://bookbuilder.cast.org/bookresources/20/20688/75478_1.jpg"/>
          <p:cNvPicPr>
            <a:picLocks noChangeAspect="1" noChangeArrowheads="1"/>
          </p:cNvPicPr>
          <p:nvPr/>
        </p:nvPicPr>
        <p:blipFill>
          <a:blip r:embed="rId2" cstate="print"/>
          <a:srcRect/>
          <a:stretch>
            <a:fillRect/>
          </a:stretch>
        </p:blipFill>
        <p:spPr bwMode="auto">
          <a:xfrm>
            <a:off x="4191000" y="3214686"/>
            <a:ext cx="4953000" cy="36433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The history of the Atom</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Democritus </a:t>
            </a:r>
            <a:r>
              <a:rPr lang="en-US" dirty="0" smtClean="0"/>
              <a:t>first proposed the atom (Greek for “indivisible”) in 440 B.C.</a:t>
            </a:r>
          </a:p>
          <a:p>
            <a:pPr lvl="2"/>
            <a:r>
              <a:rPr lang="en-US" sz="2400" dirty="0" smtClean="0"/>
              <a:t>Also proposed that the are constantly moving and they combine to form other materials</a:t>
            </a:r>
          </a:p>
          <a:p>
            <a:pPr lvl="1"/>
            <a:r>
              <a:rPr lang="en-US" dirty="0" smtClean="0"/>
              <a:t>Aristotle thought otherwise and since he was more popular he was thought correct</a:t>
            </a:r>
          </a:p>
          <a:p>
            <a:endParaRPr lang="en-US" dirty="0"/>
          </a:p>
        </p:txBody>
      </p:sp>
      <p:pic>
        <p:nvPicPr>
          <p:cNvPr id="17410" name="Picture 2" descr="http://www.chemistryland.com/CHM107/AirWeBreathe/HeliumAtoms-w.jpg"/>
          <p:cNvPicPr>
            <a:picLocks noChangeAspect="1" noChangeArrowheads="1"/>
          </p:cNvPicPr>
          <p:nvPr/>
        </p:nvPicPr>
        <p:blipFill>
          <a:blip r:embed="rId2" cstate="print"/>
          <a:srcRect/>
          <a:stretch>
            <a:fillRect/>
          </a:stretch>
        </p:blipFill>
        <p:spPr bwMode="auto">
          <a:xfrm>
            <a:off x="2438400" y="4038600"/>
            <a:ext cx="3886200"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utahscience.oremjr.alpine.k12.ut.us/sciber00/7th/matter/people/Dalton2.gif"/>
          <p:cNvPicPr>
            <a:picLocks noChangeAspect="1" noChangeArrowheads="1"/>
          </p:cNvPicPr>
          <p:nvPr/>
        </p:nvPicPr>
        <p:blipFill>
          <a:blip r:embed="rId2" cstate="print"/>
          <a:srcRect/>
          <a:stretch>
            <a:fillRect/>
          </a:stretch>
        </p:blipFill>
        <p:spPr bwMode="auto">
          <a:xfrm>
            <a:off x="0" y="3810000"/>
            <a:ext cx="4762500" cy="2867025"/>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Dalton figured out that elements combine in specific proportions to form compounds based on mass because they are made of individual atoms</a:t>
            </a:r>
          </a:p>
          <a:p>
            <a:pPr lvl="2"/>
            <a:r>
              <a:rPr lang="en-US" sz="2400" dirty="0" smtClean="0"/>
              <a:t>Dalton came up with the Atomic Theory</a:t>
            </a:r>
          </a:p>
          <a:p>
            <a:endParaRPr lang="en-US" dirty="0"/>
          </a:p>
        </p:txBody>
      </p:sp>
      <p:pic>
        <p:nvPicPr>
          <p:cNvPr id="16386" name="Picture 2" descr="http://www.universetoday.com/wp-content/uploads/2009/08/Dalton_John_desk-187x250.jpg"/>
          <p:cNvPicPr>
            <a:picLocks noChangeAspect="1" noChangeArrowheads="1"/>
          </p:cNvPicPr>
          <p:nvPr/>
        </p:nvPicPr>
        <p:blipFill>
          <a:blip r:embed="rId3" cstate="print"/>
          <a:srcRect/>
          <a:stretch>
            <a:fillRect/>
          </a:stretch>
        </p:blipFill>
        <p:spPr bwMode="auto">
          <a:xfrm>
            <a:off x="6198267" y="3657600"/>
            <a:ext cx="2945733" cy="3200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4495800"/>
          </a:xfrm>
        </p:spPr>
        <p:txBody>
          <a:bodyPr/>
          <a:lstStyle/>
          <a:p>
            <a:pPr lvl="1"/>
            <a:r>
              <a:rPr lang="en-US" dirty="0" smtClean="0"/>
              <a:t>Thomson – 1897 he figured out that atoms are made of even smaller particles</a:t>
            </a:r>
          </a:p>
          <a:p>
            <a:pPr lvl="2"/>
            <a:r>
              <a:rPr lang="en-US" sz="2400" dirty="0" smtClean="0"/>
              <a:t>He found that electrons (negatively charged particles) are present in every type of atom and that they are all identical</a:t>
            </a:r>
          </a:p>
          <a:p>
            <a:pPr lvl="2"/>
            <a:r>
              <a:rPr lang="en-US" sz="2400" dirty="0" smtClean="0"/>
              <a:t>He knew that atoms have no overall charge so positive charges must be present to balance the negative charges</a:t>
            </a:r>
          </a:p>
          <a:p>
            <a:pPr lvl="2"/>
            <a:r>
              <a:rPr lang="en-US" sz="2400" dirty="0" smtClean="0"/>
              <a:t>He built a model (a representation of an object or system) to show an atom called the plum pudding model</a:t>
            </a:r>
          </a:p>
          <a:p>
            <a:endParaRPr lang="en-US" dirty="0"/>
          </a:p>
        </p:txBody>
      </p:sp>
      <p:pic>
        <p:nvPicPr>
          <p:cNvPr id="15362" name="Picture 2" descr="http://reich-chemistry.wikispaces.com/file/view/jj_thomson.jpg/177646183/jj_thomson.jpg"/>
          <p:cNvPicPr>
            <a:picLocks noChangeAspect="1" noChangeArrowheads="1"/>
          </p:cNvPicPr>
          <p:nvPr/>
        </p:nvPicPr>
        <p:blipFill>
          <a:blip r:embed="rId2" cstate="print"/>
          <a:srcRect/>
          <a:stretch>
            <a:fillRect/>
          </a:stretch>
        </p:blipFill>
        <p:spPr bwMode="auto">
          <a:xfrm>
            <a:off x="0" y="4642383"/>
            <a:ext cx="1981200" cy="2215617"/>
          </a:xfrm>
          <a:prstGeom prst="rect">
            <a:avLst/>
          </a:prstGeom>
          <a:noFill/>
        </p:spPr>
      </p:pic>
      <p:pic>
        <p:nvPicPr>
          <p:cNvPr id="15364" name="Picture 4" descr="http://www.kentchemistry.com/links/AtomicStructure/plum.gif"/>
          <p:cNvPicPr>
            <a:picLocks noChangeAspect="1" noChangeArrowheads="1"/>
          </p:cNvPicPr>
          <p:nvPr/>
        </p:nvPicPr>
        <p:blipFill>
          <a:blip r:embed="rId3" cstate="print"/>
          <a:srcRect/>
          <a:stretch>
            <a:fillRect/>
          </a:stretch>
        </p:blipFill>
        <p:spPr bwMode="auto">
          <a:xfrm>
            <a:off x="6629400" y="4343400"/>
            <a:ext cx="2514600" cy="2514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623560"/>
          </a:xfrm>
        </p:spPr>
        <p:txBody>
          <a:bodyPr>
            <a:normAutofit lnSpcReduction="10000"/>
          </a:bodyPr>
          <a:lstStyle/>
          <a:p>
            <a:pPr lvl="1"/>
            <a:r>
              <a:rPr lang="en-US" dirty="0" smtClean="0"/>
              <a:t>Rutherford performed the “gold foil” experiment in 1909.  He shot positively charged rays through gold foil but not all went straight as expected some deflected and some bounced back</a:t>
            </a:r>
          </a:p>
          <a:p>
            <a:pPr lvl="2"/>
            <a:r>
              <a:rPr lang="en-US" sz="2400" dirty="0" smtClean="0"/>
              <a:t>This meant something hard has to be inside the atoms, this lead to a nucleus theory.</a:t>
            </a:r>
          </a:p>
          <a:p>
            <a:pPr lvl="2"/>
            <a:r>
              <a:rPr lang="en-US" sz="2400" dirty="0" smtClean="0"/>
              <a:t>Rutherford figured that a small, dense, positively charged center of the atom was present ( nucleus) so when he fired the positively charged particles at the gold those that hit the nucleus head on were bounced back at those that passed close by a nucleus were deflected by the positive charge because the nucleus is positively charged as well.  </a:t>
            </a:r>
          </a:p>
          <a:p>
            <a:pPr lvl="2"/>
            <a:r>
              <a:rPr lang="en-US" sz="2400" dirty="0" smtClean="0"/>
              <a:t>From this he calculated that the nucleus was 100,000 smaller than the diameter of the gold atom.</a:t>
            </a:r>
          </a:p>
          <a:p>
            <a:endParaRPr lang="en-US" dirty="0"/>
          </a:p>
        </p:txBody>
      </p:sp>
      <p:pic>
        <p:nvPicPr>
          <p:cNvPr id="14338" name="Picture 2" descr="http://www.lightandmatter.com/html_books/0sn/ch08/figs/rutherford.jpg"/>
          <p:cNvPicPr>
            <a:picLocks noChangeAspect="1" noChangeArrowheads="1"/>
          </p:cNvPicPr>
          <p:nvPr/>
        </p:nvPicPr>
        <p:blipFill>
          <a:blip r:embed="rId2" cstate="print"/>
          <a:srcRect/>
          <a:stretch>
            <a:fillRect/>
          </a:stretch>
        </p:blipFill>
        <p:spPr bwMode="auto">
          <a:xfrm>
            <a:off x="0" y="3048000"/>
            <a:ext cx="1524000" cy="222531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rsc.org/chemsoc/timeline/graphic/1911_gfoil_02.jpg"/>
          <p:cNvPicPr>
            <a:picLocks noChangeAspect="1" noChangeArrowheads="1"/>
          </p:cNvPicPr>
          <p:nvPr/>
        </p:nvPicPr>
        <p:blipFill>
          <a:blip r:embed="rId2" cstate="print"/>
          <a:srcRect/>
          <a:stretch>
            <a:fillRect/>
          </a:stretch>
        </p:blipFill>
        <p:spPr bwMode="auto">
          <a:xfrm>
            <a:off x="0" y="1"/>
            <a:ext cx="9144001"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TotalTime>
  <Words>940</Words>
  <Application>Microsoft Office PowerPoint</Application>
  <PresentationFormat>On-screen Show (4:3)</PresentationFormat>
  <Paragraphs>88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Chapter 11</vt:lpstr>
      <vt:lpstr>Section 1 – Development of the Atomic Theory </vt:lpstr>
      <vt:lpstr>Atoms </vt:lpstr>
      <vt:lpstr>Slide 4</vt:lpstr>
      <vt:lpstr>The history of the Atom </vt:lpstr>
      <vt:lpstr>Slide 6</vt:lpstr>
      <vt:lpstr>Slide 7</vt:lpstr>
      <vt:lpstr>Slide 8</vt:lpstr>
      <vt:lpstr>Slide 9</vt:lpstr>
      <vt:lpstr>Slide 10</vt:lpstr>
      <vt:lpstr>Section 2 – The Atom </vt:lpstr>
      <vt:lpstr>What’s in an atom? </vt:lpstr>
      <vt:lpstr>What’s in an Atom?</vt:lpstr>
      <vt:lpstr>What’s in an Atom?</vt:lpstr>
      <vt:lpstr>What makes elements different?</vt:lpstr>
      <vt:lpstr>Slide 16</vt:lpstr>
      <vt:lpstr>Slide 17</vt:lpstr>
      <vt:lpstr>Slide 18</vt:lpstr>
      <vt:lpstr>Slide 19</vt:lpstr>
      <vt:lpstr>Slide 20</vt:lpstr>
      <vt:lpstr>Advanced Learners</vt:lpstr>
      <vt:lpstr>Slide 22</vt:lpstr>
      <vt:lpstr>Determining shell capacity</vt:lpstr>
      <vt:lpstr>Slide 24</vt:lpstr>
      <vt:lpstr>Slide 25</vt:lpstr>
      <vt:lpstr>Slide 26</vt:lpstr>
      <vt:lpstr> Now we see a very different situation. Here we have a carbon atom near two hydrogen atoms. Note that the carbon atom has two electrons in the inner ring: that is filled. But in the next ring, it has four empty spaces! The hydrogen atoms, too, could each use another electron.</vt:lpstr>
      <vt:lpstr>Slide 28</vt:lpstr>
      <vt:lpstr>Slide 29</vt:lpstr>
      <vt:lpstr>Slide 30</vt:lpstr>
      <vt:lpstr>Slide 31</vt:lpstr>
    </vt:vector>
  </TitlesOfParts>
  <Company>The Home Depot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wxb0951</dc:creator>
  <cp:lastModifiedBy>wxb0951</cp:lastModifiedBy>
  <cp:revision>6</cp:revision>
  <dcterms:created xsi:type="dcterms:W3CDTF">2011-10-12T00:56:57Z</dcterms:created>
  <dcterms:modified xsi:type="dcterms:W3CDTF">2011-10-12T02:17:51Z</dcterms:modified>
</cp:coreProperties>
</file>