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18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52426" y="2895600"/>
            <a:ext cx="4572000" cy="13687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Rectangle 14"/>
          <p:cNvSpPr/>
          <p:nvPr/>
        </p:nvSpPr>
        <p:spPr>
          <a:xfrm>
            <a:off x="0" y="4743451"/>
            <a:ext cx="9144000" cy="21145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p:cNvCxnSpPr/>
          <p:nvPr/>
        </p:nvCxnSpPr>
        <p:spPr>
          <a:xfrm>
            <a:off x="0" y="4714875"/>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Date Placeholder 21"/>
          <p:cNvSpPr>
            <a:spLocks noGrp="1"/>
          </p:cNvSpPr>
          <p:nvPr>
            <p:ph type="dt" sz="half" idx="10"/>
          </p:nvPr>
        </p:nvSpPr>
        <p:spPr/>
        <p:txBody>
          <a:bodyPr/>
          <a:lstStyle/>
          <a:p>
            <a:fld id="{C08941A9-6099-4D07-A780-8863C7E2B28A}" type="datetimeFigureOut">
              <a:rPr lang="en-US" smtClean="0"/>
              <a:t>3/1/2013</a:t>
            </a:fld>
            <a:endParaRPr lang="en-US"/>
          </a:p>
        </p:txBody>
      </p:sp>
      <p:sp>
        <p:nvSpPr>
          <p:cNvPr id="23" name="Slide Number Placeholder 22"/>
          <p:cNvSpPr>
            <a:spLocks noGrp="1"/>
          </p:cNvSpPr>
          <p:nvPr>
            <p:ph type="sldNum" sz="quarter" idx="11"/>
          </p:nvPr>
        </p:nvSpPr>
        <p:spPr/>
        <p:txBody>
          <a:bodyPr/>
          <a:lstStyle/>
          <a:p>
            <a:fld id="{40EBF1A7-BF2A-486F-BDBD-5132A207A019}" type="slidenum">
              <a:rPr lang="en-US" smtClean="0"/>
              <a:t>‹#›</a:t>
            </a:fld>
            <a:endParaRPr lang="en-US"/>
          </a:p>
        </p:txBody>
      </p:sp>
      <p:sp>
        <p:nvSpPr>
          <p:cNvPr id="24" name="Footer Placeholder 23"/>
          <p:cNvSpPr>
            <a:spLocks noGrp="1"/>
          </p:cNvSpPr>
          <p:nvPr>
            <p:ph type="ftr" sz="quarter" idx="12"/>
          </p:nvPr>
        </p:nvSpPr>
        <p:spPr/>
        <p:txBody>
          <a:bodyPr/>
          <a:lstStyle/>
          <a:p>
            <a:endParaRPr lang="en-US"/>
          </a:p>
        </p:txBody>
      </p:sp>
      <p:sp>
        <p:nvSpPr>
          <p:cNvPr id="12" name="Title 11"/>
          <p:cNvSpPr>
            <a:spLocks noGrp="1"/>
          </p:cNvSpPr>
          <p:nvPr>
            <p:ph type="title"/>
          </p:nvPr>
        </p:nvSpPr>
        <p:spPr>
          <a:xfrm>
            <a:off x="352426" y="457200"/>
            <a:ext cx="7680960" cy="2438399"/>
          </a:xfrm>
        </p:spPr>
        <p:txBody>
          <a:bodyPr>
            <a:normAutofit/>
          </a:bodyPr>
          <a:lstStyle>
            <a:lvl1pPr>
              <a:spcBef>
                <a:spcPts val="0"/>
              </a:spcBef>
              <a:defRPr kumimoji="0" lang="en-US" sz="6000" b="1" i="0" u="none" strike="noStrike" kern="1200" cap="none" spc="0" normalizeH="0" baseline="0" noProof="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941A9-6099-4D07-A780-8863C7E2B28A}"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BF1A7-BF2A-486F-BDBD-5132A207A019}"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08941A9-6099-4D07-A780-8863C7E2B28A}" type="datetimeFigureOut">
              <a:rPr lang="en-US" smtClean="0"/>
              <a:t>3/1/2013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0EBF1A7-BF2A-486F-BDBD-5132A207A01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Content Placeholder 30"/>
          <p:cNvSpPr>
            <a:spLocks noGrp="1"/>
          </p:cNvSpPr>
          <p:nvPr>
            <p:ph sz="quarter" idx="13"/>
          </p:nvPr>
        </p:nvSpPr>
        <p:spPr>
          <a:xfrm>
            <a:off x="352426" y="1463040"/>
            <a:ext cx="768096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Date Placeholder 11"/>
          <p:cNvSpPr>
            <a:spLocks noGrp="1"/>
          </p:cNvSpPr>
          <p:nvPr>
            <p:ph type="dt" sz="half" idx="14"/>
          </p:nvPr>
        </p:nvSpPr>
        <p:spPr/>
        <p:txBody>
          <a:bodyPr/>
          <a:lstStyle/>
          <a:p>
            <a:fld id="{C08941A9-6099-4D07-A780-8863C7E2B28A}" type="datetimeFigureOut">
              <a:rPr lang="en-US" smtClean="0"/>
              <a:t>3/1/2013</a:t>
            </a:fld>
            <a:endParaRPr lang="en-US"/>
          </a:p>
        </p:txBody>
      </p:sp>
      <p:sp>
        <p:nvSpPr>
          <p:cNvPr id="19" name="Slide Number Placeholder 18"/>
          <p:cNvSpPr>
            <a:spLocks noGrp="1"/>
          </p:cNvSpPr>
          <p:nvPr>
            <p:ph type="sldNum" sz="quarter" idx="15"/>
          </p:nvPr>
        </p:nvSpPr>
        <p:spPr/>
        <p:txBody>
          <a:bodyPr/>
          <a:lstStyle/>
          <a:p>
            <a:fld id="{40EBF1A7-BF2A-486F-BDBD-5132A207A01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
        <p:nvSpPr>
          <p:cNvPr id="8" name="Title 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ubtitle 2"/>
          <p:cNvSpPr>
            <a:spLocks noGrp="1"/>
          </p:cNvSpPr>
          <p:nvPr>
            <p:ph type="subTitle" idx="1"/>
          </p:nvPr>
        </p:nvSpPr>
        <p:spPr>
          <a:xfrm>
            <a:off x="352426" y="4003302"/>
            <a:ext cx="4572000" cy="1178298"/>
          </a:xfrm>
        </p:spPr>
        <p:txBody>
          <a:bodyPr>
            <a:normAutofit/>
          </a:bodyPr>
          <a:lstStyle>
            <a:lvl1pPr marL="0" indent="0" algn="l">
              <a:buNone/>
              <a:defRPr sz="2000" b="0" i="1" cap="none" spc="120"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6" name="Date Placeholder 15"/>
          <p:cNvSpPr>
            <a:spLocks noGrp="1"/>
          </p:cNvSpPr>
          <p:nvPr>
            <p:ph type="dt" sz="half" idx="10"/>
          </p:nvPr>
        </p:nvSpPr>
        <p:spPr/>
        <p:txBody>
          <a:bodyPr/>
          <a:lstStyle/>
          <a:p>
            <a:fld id="{C08941A9-6099-4D07-A780-8863C7E2B28A}" type="datetimeFigureOut">
              <a:rPr lang="en-US" smtClean="0"/>
              <a:t>3/1/2013</a:t>
            </a:fld>
            <a:endParaRPr lang="en-US"/>
          </a:p>
        </p:txBody>
      </p:sp>
      <p:sp>
        <p:nvSpPr>
          <p:cNvPr id="20" name="Slide Number Placeholder 19"/>
          <p:cNvSpPr>
            <a:spLocks noGrp="1"/>
          </p:cNvSpPr>
          <p:nvPr>
            <p:ph type="sldNum" sz="quarter" idx="11"/>
          </p:nvPr>
        </p:nvSpPr>
        <p:spPr/>
        <p:txBody>
          <a:bodyPr/>
          <a:lstStyle/>
          <a:p>
            <a:fld id="{40EBF1A7-BF2A-486F-BDBD-5132A207A019}" type="slidenum">
              <a:rPr lang="en-US" smtClean="0"/>
              <a:t>‹#›</a:t>
            </a:fld>
            <a:endParaRPr lang="en-US"/>
          </a:p>
        </p:txBody>
      </p:sp>
      <p:sp>
        <p:nvSpPr>
          <p:cNvPr id="21" name="Footer Placeholder 20"/>
          <p:cNvSpPr>
            <a:spLocks noGrp="1"/>
          </p:cNvSpPr>
          <p:nvPr>
            <p:ph type="ftr" sz="quarter" idx="12"/>
          </p:nvPr>
        </p:nvSpPr>
        <p:spPr/>
        <p:txBody>
          <a:bodyPr/>
          <a:lstStyle/>
          <a:p>
            <a:endParaRPr lang="en-US"/>
          </a:p>
        </p:txBody>
      </p:sp>
      <p:sp>
        <p:nvSpPr>
          <p:cNvPr id="13" name="Rectangle 12"/>
          <p:cNvSpPr/>
          <p:nvPr/>
        </p:nvSpPr>
        <p:spPr>
          <a:xfrm>
            <a:off x="0" y="0"/>
            <a:ext cx="9144000" cy="182880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4439" y="182880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Title 13"/>
          <p:cNvSpPr>
            <a:spLocks noGrp="1"/>
          </p:cNvSpPr>
          <p:nvPr>
            <p:ph type="title"/>
          </p:nvPr>
        </p:nvSpPr>
        <p:spPr>
          <a:xfrm>
            <a:off x="354366" y="1990078"/>
            <a:ext cx="8439912" cy="1984248"/>
          </a:xfrm>
        </p:spPr>
        <p:txBody>
          <a:bodyPr>
            <a:noAutofit/>
          </a:bodyPr>
          <a:lstStyle>
            <a:lvl1pPr>
              <a:defRPr kumimoji="0" lang="en-US" sz="6000" b="1" i="0" u="none" strike="noStrike" kern="1200" cap="none" spc="0" normalizeH="0" baseline="0" noProof="0" dirty="0" smtClean="0">
                <a:ln>
                  <a:noFill/>
                </a:ln>
                <a:gradFill>
                  <a:gsLst>
                    <a:gs pos="0">
                      <a:schemeClr val="tx1">
                        <a:alpha val="92000"/>
                      </a:schemeClr>
                    </a:gs>
                    <a:gs pos="45000">
                      <a:schemeClr val="tx1">
                        <a:alpha val="51000"/>
                      </a:schemeClr>
                    </a:gs>
                    <a:gs pos="100000">
                      <a:schemeClr val="tx1"/>
                    </a:gs>
                  </a:gsLst>
                  <a:lin ang="3600000" scaled="0"/>
                </a:gradFill>
                <a:effectLst/>
                <a:uLnTx/>
                <a:uFillTx/>
                <a:latin typeface="+mj-lt"/>
                <a:ea typeface="+mj-ea"/>
                <a:cs typeface="Tunga" pitchFamily="2"/>
              </a:defRPr>
            </a:lvl1pPr>
          </a:lstStyle>
          <a:p>
            <a:pPr marL="0" marR="0" lvl="0" indent="0" algn="l" defTabSz="914400" rtl="0" eaLnBrk="1" fontAlgn="auto" latinLnBrk="0" hangingPunct="1">
              <a:lnSpc>
                <a:spcPct val="100000"/>
              </a:lnSpc>
              <a:spcBef>
                <a:spcPts val="400"/>
              </a:spcBef>
              <a:spcAft>
                <a:spcPts val="0"/>
              </a:spcAft>
              <a:buClrTx/>
              <a:buSzTx/>
              <a:buFontTx/>
              <a:buNone/>
              <a:tabLst/>
              <a:defRPr/>
            </a:pPr>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Content Placeholder 11"/>
          <p:cNvSpPr>
            <a:spLocks noGrp="1"/>
          </p:cNvSpPr>
          <p:nvPr>
            <p:ph sz="quarter" idx="14"/>
          </p:nvPr>
        </p:nvSpPr>
        <p:spPr>
          <a:xfrm>
            <a:off x="4901184"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Content Placeholder 30"/>
          <p:cNvSpPr>
            <a:spLocks noGrp="1"/>
          </p:cNvSpPr>
          <p:nvPr>
            <p:ph sz="quarter" idx="13"/>
          </p:nvPr>
        </p:nvSpPr>
        <p:spPr>
          <a:xfrm>
            <a:off x="352426" y="1463040"/>
            <a:ext cx="3886200" cy="428853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7" name="Title 26"/>
          <p:cNvSpPr>
            <a:spLocks noGrp="1"/>
          </p:cNvSpPr>
          <p:nvPr>
            <p:ph type="title"/>
          </p:nvPr>
        </p:nvSpPr>
        <p:spPr/>
        <p:txBody>
          <a:bodyPr/>
          <a:lstStyle/>
          <a:p>
            <a:r>
              <a:rPr lang="en-US" smtClean="0"/>
              <a:t>Click to edit Master title style</a:t>
            </a:r>
            <a:endParaRPr lang="en-US" dirty="0"/>
          </a:p>
        </p:txBody>
      </p:sp>
      <p:sp>
        <p:nvSpPr>
          <p:cNvPr id="20" name="Date Placeholder 19"/>
          <p:cNvSpPr>
            <a:spLocks noGrp="1"/>
          </p:cNvSpPr>
          <p:nvPr>
            <p:ph type="dt" sz="half" idx="15"/>
          </p:nvPr>
        </p:nvSpPr>
        <p:spPr/>
        <p:txBody>
          <a:bodyPr/>
          <a:lstStyle/>
          <a:p>
            <a:fld id="{C08941A9-6099-4D07-A780-8863C7E2B28A}" type="datetimeFigureOut">
              <a:rPr lang="en-US" smtClean="0"/>
              <a:t>3/1/2013</a:t>
            </a:fld>
            <a:endParaRPr lang="en-US"/>
          </a:p>
        </p:txBody>
      </p:sp>
      <p:sp>
        <p:nvSpPr>
          <p:cNvPr id="25" name="Slide Number Placeholder 24"/>
          <p:cNvSpPr>
            <a:spLocks noGrp="1"/>
          </p:cNvSpPr>
          <p:nvPr>
            <p:ph type="sldNum" sz="quarter" idx="16"/>
          </p:nvPr>
        </p:nvSpPr>
        <p:spPr/>
        <p:txBody>
          <a:bodyPr/>
          <a:lstStyle/>
          <a:p>
            <a:fld id="{40EBF1A7-BF2A-486F-BDBD-5132A207A019}" type="slidenum">
              <a:rPr lang="en-US" smtClean="0"/>
              <a:t>‹#›</a:t>
            </a:fld>
            <a:endParaRPr lang="en-US"/>
          </a:p>
        </p:txBody>
      </p:sp>
      <p:sp>
        <p:nvSpPr>
          <p:cNvPr id="26" name="Footer Placeholder 25"/>
          <p:cNvSpPr>
            <a:spLocks noGrp="1"/>
          </p:cNvSpPr>
          <p:nvPr>
            <p:ph type="ftr" sz="quarter" idx="17"/>
          </p:nvPr>
        </p:nvSpPr>
        <p:spPr/>
        <p:txBody>
          <a:bodyPr/>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Rectangle 12"/>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Placeholder 3"/>
          <p:cNvSpPr>
            <a:spLocks noGrp="1"/>
          </p:cNvSpPr>
          <p:nvPr>
            <p:ph type="body" sz="half" idx="2"/>
          </p:nvPr>
        </p:nvSpPr>
        <p:spPr>
          <a:xfrm>
            <a:off x="352426"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9" name="Text Placeholder 3"/>
          <p:cNvSpPr>
            <a:spLocks noGrp="1"/>
          </p:cNvSpPr>
          <p:nvPr>
            <p:ph type="body" sz="half" idx="15"/>
          </p:nvPr>
        </p:nvSpPr>
        <p:spPr>
          <a:xfrm>
            <a:off x="4900613" y="1463040"/>
            <a:ext cx="3886200" cy="509587"/>
          </a:xfrm>
        </p:spPr>
        <p:txBody>
          <a:bodyPr>
            <a:normAutofit/>
          </a:bodyPr>
          <a:lstStyle>
            <a:lvl1pPr marL="0" indent="0">
              <a:buNone/>
              <a:defRPr sz="2000" b="0" i="1" spc="0" baseline="0">
                <a:solidFill>
                  <a:schemeClr val="tx1"/>
                </a:solidFill>
                <a:latin typeface="+mj-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Content Placeholder 11"/>
          <p:cNvSpPr>
            <a:spLocks noGrp="1"/>
          </p:cNvSpPr>
          <p:nvPr>
            <p:ph sz="quarter" idx="14"/>
          </p:nvPr>
        </p:nvSpPr>
        <p:spPr>
          <a:xfrm>
            <a:off x="4900613"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8" name="Content Placeholder 30"/>
          <p:cNvSpPr>
            <a:spLocks noGrp="1"/>
          </p:cNvSpPr>
          <p:nvPr>
            <p:ph sz="quarter" idx="13"/>
          </p:nvPr>
        </p:nvSpPr>
        <p:spPr>
          <a:xfrm>
            <a:off x="352426" y="2011680"/>
            <a:ext cx="3886200" cy="3736848"/>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0" name="Title 29"/>
          <p:cNvSpPr>
            <a:spLocks noGrp="1"/>
          </p:cNvSpPr>
          <p:nvPr>
            <p:ph type="title"/>
          </p:nvPr>
        </p:nvSpPr>
        <p:spPr/>
        <p:txBody>
          <a:bodyPr/>
          <a:lstStyle/>
          <a:p>
            <a:r>
              <a:rPr lang="en-US" smtClean="0"/>
              <a:t>Click to edit Master title style</a:t>
            </a:r>
            <a:endParaRPr lang="en-US"/>
          </a:p>
        </p:txBody>
      </p:sp>
      <p:sp>
        <p:nvSpPr>
          <p:cNvPr id="20" name="Date Placeholder 19"/>
          <p:cNvSpPr>
            <a:spLocks noGrp="1"/>
          </p:cNvSpPr>
          <p:nvPr>
            <p:ph type="dt" sz="half" idx="16"/>
          </p:nvPr>
        </p:nvSpPr>
        <p:spPr/>
        <p:txBody>
          <a:bodyPr/>
          <a:lstStyle/>
          <a:p>
            <a:fld id="{C08941A9-6099-4D07-A780-8863C7E2B28A}" type="datetimeFigureOut">
              <a:rPr lang="en-US" smtClean="0"/>
              <a:t>3/1/2013</a:t>
            </a:fld>
            <a:endParaRPr lang="en-US"/>
          </a:p>
        </p:txBody>
      </p:sp>
      <p:sp>
        <p:nvSpPr>
          <p:cNvPr id="24" name="Slide Number Placeholder 23"/>
          <p:cNvSpPr>
            <a:spLocks noGrp="1"/>
          </p:cNvSpPr>
          <p:nvPr>
            <p:ph type="sldNum" sz="quarter" idx="17"/>
          </p:nvPr>
        </p:nvSpPr>
        <p:spPr/>
        <p:txBody>
          <a:bodyPr/>
          <a:lstStyle/>
          <a:p>
            <a:fld id="{40EBF1A7-BF2A-486F-BDBD-5132A207A019}" type="slidenum">
              <a:rPr lang="en-US" smtClean="0"/>
              <a:t>‹#›</a:t>
            </a:fld>
            <a:endParaRPr lang="en-US"/>
          </a:p>
        </p:txBody>
      </p:sp>
      <p:sp>
        <p:nvSpPr>
          <p:cNvPr id="29" name="Footer Placeholder 28"/>
          <p:cNvSpPr>
            <a:spLocks noGrp="1"/>
          </p:cNvSpPr>
          <p:nvPr>
            <p:ph type="ftr" sz="quarter" idx="18"/>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10"/>
          <p:cNvSpPr>
            <a:spLocks noGrp="1"/>
          </p:cNvSpPr>
          <p:nvPr>
            <p:ph type="dt" sz="half" idx="10"/>
          </p:nvPr>
        </p:nvSpPr>
        <p:spPr/>
        <p:txBody>
          <a:bodyPr/>
          <a:lstStyle/>
          <a:p>
            <a:fld id="{C08941A9-6099-4D07-A780-8863C7E2B28A}" type="datetimeFigureOut">
              <a:rPr lang="en-US" smtClean="0"/>
              <a:t>3/1/2013</a:t>
            </a:fld>
            <a:endParaRPr lang="en-US"/>
          </a:p>
        </p:txBody>
      </p:sp>
      <p:sp>
        <p:nvSpPr>
          <p:cNvPr id="14" name="Slide Number Placeholder 13"/>
          <p:cNvSpPr>
            <a:spLocks noGrp="1"/>
          </p:cNvSpPr>
          <p:nvPr>
            <p:ph type="sldNum" sz="quarter" idx="11"/>
          </p:nvPr>
        </p:nvSpPr>
        <p:spPr/>
        <p:txBody>
          <a:bodyPr/>
          <a:lstStyle/>
          <a:p>
            <a:fld id="{40EBF1A7-BF2A-486F-BDBD-5132A207A019}" type="slidenum">
              <a:rPr lang="en-US" smtClean="0"/>
              <a:t>‹#›</a:t>
            </a:fld>
            <a:endParaRPr lang="en-US"/>
          </a:p>
        </p:txBody>
      </p:sp>
      <p:sp>
        <p:nvSpPr>
          <p:cNvPr id="18" name="Footer Placeholder 17"/>
          <p:cNvSpPr>
            <a:spLocks noGrp="1"/>
          </p:cNvSpPr>
          <p:nvPr>
            <p:ph type="ftr" sz="quarter" idx="12"/>
          </p:nvPr>
        </p:nvSpPr>
        <p:spPr/>
        <p:txBody>
          <a:bodyPr/>
          <a:lstStyle/>
          <a:p>
            <a:endParaRPr lang="en-US"/>
          </a:p>
        </p:txBody>
      </p:sp>
      <p:sp>
        <p:nvSpPr>
          <p:cNvPr id="15" name="Title 14"/>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ate Placeholder 6"/>
          <p:cNvSpPr>
            <a:spLocks noGrp="1"/>
          </p:cNvSpPr>
          <p:nvPr>
            <p:ph type="dt" sz="half" idx="10"/>
          </p:nvPr>
        </p:nvSpPr>
        <p:spPr/>
        <p:txBody>
          <a:bodyPr/>
          <a:lstStyle/>
          <a:p>
            <a:fld id="{C08941A9-6099-4D07-A780-8863C7E2B28A}" type="datetimeFigureOut">
              <a:rPr lang="en-US" smtClean="0"/>
              <a:t>3/1/2013</a:t>
            </a:fld>
            <a:endParaRPr lang="en-US"/>
          </a:p>
        </p:txBody>
      </p:sp>
      <p:sp>
        <p:nvSpPr>
          <p:cNvPr id="12" name="Slide Number Placeholder 11"/>
          <p:cNvSpPr>
            <a:spLocks noGrp="1"/>
          </p:cNvSpPr>
          <p:nvPr>
            <p:ph type="sldNum" sz="quarter" idx="11"/>
          </p:nvPr>
        </p:nvSpPr>
        <p:spPr/>
        <p:txBody>
          <a:bodyPr/>
          <a:lstStyle/>
          <a:p>
            <a:fld id="{40EBF1A7-BF2A-486F-BDBD-5132A207A019}" type="slidenum">
              <a:rPr lang="en-US" smtClean="0"/>
              <a:t>‹#›</a:t>
            </a:fld>
            <a:endParaRPr lang="en-US"/>
          </a:p>
        </p:txBody>
      </p:sp>
      <p:sp>
        <p:nvSpPr>
          <p:cNvPr id="13" name="Footer Placeholder 12"/>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Title 23"/>
          <p:cNvSpPr>
            <a:spLocks noGrp="1"/>
          </p:cNvSpPr>
          <p:nvPr>
            <p:ph type="title"/>
          </p:nvPr>
        </p:nvSpPr>
        <p:spPr/>
        <p:txBody>
          <a:bodyPr/>
          <a:lstStyle/>
          <a:p>
            <a:r>
              <a:rPr lang="en-US" smtClean="0"/>
              <a:t>Click to edit Master title style</a:t>
            </a:r>
            <a:endParaRPr lang="en-US"/>
          </a:p>
        </p:txBody>
      </p:sp>
      <p:sp>
        <p:nvSpPr>
          <p:cNvPr id="11" name="Text Placeholder 3"/>
          <p:cNvSpPr>
            <a:spLocks noGrp="1"/>
          </p:cNvSpPr>
          <p:nvPr>
            <p:ph type="body" sz="half" idx="2"/>
          </p:nvPr>
        </p:nvSpPr>
        <p:spPr>
          <a:xfrm>
            <a:off x="352426" y="1463040"/>
            <a:ext cx="3381375" cy="3967162"/>
          </a:xfrm>
        </p:spPr>
        <p:txBody>
          <a:bodyPr>
            <a:normAutofit/>
          </a:bodyPr>
          <a:lstStyle>
            <a:lvl1pPr marL="0" indent="0">
              <a:lnSpc>
                <a:spcPct val="150000"/>
              </a:lnSpc>
              <a:buNone/>
              <a:defRPr sz="1600" b="0" i="1" spc="0" baseline="0">
                <a:solidFill>
                  <a:schemeClr val="tx2"/>
                </a:solidFill>
                <a:latin typeface="+mn-l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Content Placeholder 11"/>
          <p:cNvSpPr>
            <a:spLocks noGrp="1"/>
          </p:cNvSpPr>
          <p:nvPr>
            <p:ph sz="quarter" idx="14"/>
          </p:nvPr>
        </p:nvSpPr>
        <p:spPr>
          <a:xfrm>
            <a:off x="4105275" y="1463040"/>
            <a:ext cx="4681538" cy="3968496"/>
          </a:xfrm>
        </p:spPr>
        <p:txBody>
          <a:bodyPr>
            <a:normAutofit/>
          </a:bodyPr>
          <a:lstStyle>
            <a:lvl1pPr>
              <a:defRPr sz="1600"/>
            </a:lvl1pPr>
            <a:lvl2pPr>
              <a:defRPr sz="1600"/>
            </a:lvl2pPr>
            <a:lvl3pPr>
              <a:defRPr sz="16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Date Placeholder 12"/>
          <p:cNvSpPr>
            <a:spLocks noGrp="1"/>
          </p:cNvSpPr>
          <p:nvPr>
            <p:ph type="dt" sz="half" idx="15"/>
          </p:nvPr>
        </p:nvSpPr>
        <p:spPr/>
        <p:txBody>
          <a:bodyPr/>
          <a:lstStyle/>
          <a:p>
            <a:fld id="{C08941A9-6099-4D07-A780-8863C7E2B28A}" type="datetimeFigureOut">
              <a:rPr lang="en-US" smtClean="0"/>
              <a:t>3/1/2013</a:t>
            </a:fld>
            <a:endParaRPr lang="en-US"/>
          </a:p>
        </p:txBody>
      </p:sp>
      <p:sp>
        <p:nvSpPr>
          <p:cNvPr id="18" name="Slide Number Placeholder 17"/>
          <p:cNvSpPr>
            <a:spLocks noGrp="1"/>
          </p:cNvSpPr>
          <p:nvPr>
            <p:ph type="sldNum" sz="quarter" idx="16"/>
          </p:nvPr>
        </p:nvSpPr>
        <p:spPr/>
        <p:txBody>
          <a:bodyPr/>
          <a:lstStyle/>
          <a:p>
            <a:fld id="{40EBF1A7-BF2A-486F-BDBD-5132A207A019}" type="slidenum">
              <a:rPr lang="en-US" smtClean="0"/>
              <a:t>‹#›</a:t>
            </a:fld>
            <a:endParaRPr lang="en-US"/>
          </a:p>
        </p:txBody>
      </p:sp>
      <p:sp>
        <p:nvSpPr>
          <p:cNvPr id="20" name="Footer Placeholder 19"/>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5229224" y="0"/>
            <a:ext cx="3914775" cy="5657850"/>
          </a:xfrm>
        </p:spPr>
        <p:txBody>
          <a:bodyPr anchor="ctr" anchorCtr="0"/>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352426" y="1600199"/>
            <a:ext cx="4572000" cy="3593237"/>
          </a:xfrm>
        </p:spPr>
        <p:txBody>
          <a:bodyPr>
            <a:normAutofit/>
          </a:bodyPr>
          <a:lstStyle>
            <a:lvl1pPr marL="0" indent="0">
              <a:lnSpc>
                <a:spcPct val="150000"/>
              </a:lnSpc>
              <a:spcBef>
                <a:spcPts val="0"/>
              </a:spcBef>
              <a:buNone/>
              <a:defRPr sz="1600" i="1">
                <a:solidFill>
                  <a:schemeClr val="tx1"/>
                </a:solidFill>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lvl="0"/>
            <a:r>
              <a:rPr lang="en-US" smtClean="0"/>
              <a:t>Click to edit Master text styles</a:t>
            </a:r>
          </a:p>
        </p:txBody>
      </p:sp>
      <p:sp>
        <p:nvSpPr>
          <p:cNvPr id="11" name="Rectangle 10"/>
          <p:cNvSpPr/>
          <p:nvPr/>
        </p:nvSpPr>
        <p:spPr>
          <a:xfrm>
            <a:off x="0" y="5734050"/>
            <a:ext cx="9144000" cy="1123950"/>
          </a:xfrm>
          <a:prstGeom prst="rect">
            <a:avLst/>
          </a:prstGeom>
          <a:solidFill>
            <a:schemeClr val="accent5">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p:nvCxnSpPr>
        <p:spPr>
          <a:xfrm>
            <a:off x="0" y="5695950"/>
            <a:ext cx="91440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itle Placeholder 1"/>
          <p:cNvSpPr>
            <a:spLocks noGrp="1"/>
          </p:cNvSpPr>
          <p:nvPr>
            <p:ph type="title"/>
          </p:nvPr>
        </p:nvSpPr>
        <p:spPr>
          <a:xfrm>
            <a:off x="352425" y="275208"/>
            <a:ext cx="4572000" cy="1324992"/>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13" name="Date Placeholder 12"/>
          <p:cNvSpPr>
            <a:spLocks noGrp="1"/>
          </p:cNvSpPr>
          <p:nvPr>
            <p:ph type="dt" sz="half" idx="14"/>
          </p:nvPr>
        </p:nvSpPr>
        <p:spPr/>
        <p:txBody>
          <a:bodyPr/>
          <a:lstStyle/>
          <a:p>
            <a:fld id="{C08941A9-6099-4D07-A780-8863C7E2B28A}" type="datetimeFigureOut">
              <a:rPr lang="en-US" smtClean="0"/>
              <a:t>3/1/2013</a:t>
            </a:fld>
            <a:endParaRPr lang="en-US"/>
          </a:p>
        </p:txBody>
      </p:sp>
      <p:sp>
        <p:nvSpPr>
          <p:cNvPr id="20" name="Slide Number Placeholder 19"/>
          <p:cNvSpPr>
            <a:spLocks noGrp="1"/>
          </p:cNvSpPr>
          <p:nvPr>
            <p:ph type="sldNum" sz="quarter" idx="15"/>
          </p:nvPr>
        </p:nvSpPr>
        <p:spPr/>
        <p:txBody>
          <a:bodyPr/>
          <a:lstStyle/>
          <a:p>
            <a:fld id="{40EBF1A7-BF2A-486F-BDBD-5132A207A019}" type="slidenum">
              <a:rPr lang="en-US" smtClean="0"/>
              <a:t>‹#›</a:t>
            </a:fld>
            <a:endParaRPr lang="en-US"/>
          </a:p>
        </p:txBody>
      </p:sp>
      <p:sp>
        <p:nvSpPr>
          <p:cNvPr id="21" name="Footer Placeholder 20"/>
          <p:cNvSpPr>
            <a:spLocks noGrp="1"/>
          </p:cNvSpPr>
          <p:nvPr>
            <p:ph type="ftr" sz="quarter" idx="16"/>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426" y="228600"/>
            <a:ext cx="7680960" cy="1066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52426" y="1463040"/>
            <a:ext cx="76809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52426" y="6543676"/>
            <a:ext cx="1466850" cy="247650"/>
          </a:xfrm>
          <a:prstGeom prst="rect">
            <a:avLst/>
          </a:prstGeom>
        </p:spPr>
        <p:txBody>
          <a:bodyPr vert="horz" lIns="91440" tIns="45720" rIns="91440" bIns="45720" rtlCol="0" anchor="ctr">
            <a:normAutofit/>
          </a:bodyPr>
          <a:lstStyle>
            <a:lvl1pPr algn="l">
              <a:defRPr sz="1000" b="1">
                <a:solidFill>
                  <a:schemeClr val="tx1">
                    <a:alpha val="65000"/>
                  </a:schemeClr>
                </a:solidFill>
              </a:defRPr>
            </a:lvl1pPr>
          </a:lstStyle>
          <a:p>
            <a:fld id="{C08941A9-6099-4D07-A780-8863C7E2B28A}" type="datetimeFigureOut">
              <a:rPr lang="en-US" smtClean="0"/>
              <a:t>3/1/2013</a:t>
            </a:fld>
            <a:endParaRPr lang="en-US"/>
          </a:p>
        </p:txBody>
      </p:sp>
      <p:sp>
        <p:nvSpPr>
          <p:cNvPr id="5" name="Footer Placeholder 4"/>
          <p:cNvSpPr>
            <a:spLocks noGrp="1"/>
          </p:cNvSpPr>
          <p:nvPr>
            <p:ph type="ftr" sz="quarter" idx="3"/>
          </p:nvPr>
        </p:nvSpPr>
        <p:spPr>
          <a:xfrm>
            <a:off x="1809749" y="6543676"/>
            <a:ext cx="4086225" cy="247650"/>
          </a:xfrm>
          <a:prstGeom prst="rect">
            <a:avLst/>
          </a:prstGeom>
        </p:spPr>
        <p:txBody>
          <a:bodyPr vert="horz" lIns="91440" tIns="45720" rIns="91440" bIns="45720" rtlCol="0" anchor="ctr">
            <a:normAutofit/>
          </a:bodyPr>
          <a:lstStyle>
            <a:lvl1pPr algn="l">
              <a:defRPr sz="1000" b="1" i="1">
                <a:solidFill>
                  <a:schemeClr val="tx1">
                    <a:alpha val="65000"/>
                  </a:schemeClr>
                </a:solidFill>
              </a:defRPr>
            </a:lvl1pPr>
          </a:lstStyle>
          <a:p>
            <a:endParaRPr lang="en-US"/>
          </a:p>
        </p:txBody>
      </p:sp>
      <p:sp>
        <p:nvSpPr>
          <p:cNvPr id="6" name="Slide Number Placeholder 5"/>
          <p:cNvSpPr>
            <a:spLocks noGrp="1"/>
          </p:cNvSpPr>
          <p:nvPr>
            <p:ph type="sldNum" sz="quarter" idx="4"/>
          </p:nvPr>
        </p:nvSpPr>
        <p:spPr>
          <a:xfrm>
            <a:off x="7886700" y="6543676"/>
            <a:ext cx="876300" cy="247650"/>
          </a:xfrm>
          <a:prstGeom prst="rect">
            <a:avLst/>
          </a:prstGeom>
        </p:spPr>
        <p:txBody>
          <a:bodyPr vert="horz" lIns="91440" tIns="45720" rIns="91440" bIns="45720" rtlCol="0" anchor="ctr">
            <a:normAutofit/>
          </a:bodyPr>
          <a:lstStyle>
            <a:lvl1pPr algn="r">
              <a:defRPr sz="1000" b="1">
                <a:solidFill>
                  <a:schemeClr val="tx1">
                    <a:alpha val="65000"/>
                  </a:schemeClr>
                </a:solidFill>
              </a:defRPr>
            </a:lvl1pPr>
          </a:lstStyle>
          <a:p>
            <a:fld id="{40EBF1A7-BF2A-486F-BDBD-5132A207A019}"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ts val="400"/>
        </a:spcBef>
        <a:buNone/>
        <a:defRPr sz="4000" b="0" kern="1200" cap="none" spc="0" baseline="0">
          <a:solidFill>
            <a:schemeClr val="tx1"/>
          </a:solidFill>
          <a:latin typeface="+mj-lt"/>
          <a:ea typeface="+mj-ea"/>
          <a:cs typeface="Tunga" pitchFamily="2"/>
        </a:defRPr>
      </a:lvl1pPr>
    </p:titleStyle>
    <p:bodyStyle>
      <a:lvl1pPr marL="0" indent="0" algn="l" defTabSz="914400" rtl="0" eaLnBrk="1" latinLnBrk="0" hangingPunct="1">
        <a:spcBef>
          <a:spcPts val="1200"/>
        </a:spcBef>
        <a:spcAft>
          <a:spcPts val="0"/>
        </a:spcAft>
        <a:buClr>
          <a:schemeClr val="accent5"/>
        </a:buClr>
        <a:buFont typeface="Arial" pitchFamily="34" charset="0"/>
        <a:buNone/>
        <a:defRPr sz="1800" b="0" i="0" kern="1200" cap="none" spc="30" baseline="0">
          <a:solidFill>
            <a:schemeClr val="tx1"/>
          </a:solidFill>
          <a:latin typeface="+mn-lt"/>
          <a:ea typeface="+mn-ea"/>
          <a:cs typeface="Tahoma" pitchFamily="34" charset="0"/>
        </a:defRPr>
      </a:lvl1pPr>
      <a:lvl2pPr marL="171450" indent="-17145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2pPr>
      <a:lvl3pPr marL="344488" indent="-165100"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3pPr>
      <a:lvl4pPr marL="517525" indent="-169863"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4pPr>
      <a:lvl5pPr marL="688975" indent="-173038"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Tahoma" pitchFamily="34" charset="0"/>
        </a:defRPr>
      </a:lvl5pPr>
      <a:lvl6pPr marL="8686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06984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24358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40817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Chapter 17</a:t>
            </a:r>
            <a:endParaRPr lang="en-US" dirty="0"/>
          </a:p>
        </p:txBody>
      </p:sp>
      <p:sp>
        <p:nvSpPr>
          <p:cNvPr id="2" name="Title 1"/>
          <p:cNvSpPr>
            <a:spLocks noGrp="1"/>
          </p:cNvSpPr>
          <p:nvPr>
            <p:ph type="title"/>
          </p:nvPr>
        </p:nvSpPr>
        <p:spPr/>
        <p:txBody>
          <a:bodyPr/>
          <a:lstStyle/>
          <a:p>
            <a:r>
              <a:rPr lang="en-US" dirty="0" smtClean="0"/>
              <a:t>Introduction to Electricity		</a:t>
            </a:r>
            <a:endParaRPr lang="en-US" dirty="0"/>
          </a:p>
        </p:txBody>
      </p:sp>
    </p:spTree>
    <p:extLst>
      <p:ext uri="{BB962C8B-B14F-4D97-AF65-F5344CB8AC3E}">
        <p14:creationId xmlns:p14="http://schemas.microsoft.com/office/powerpoint/2010/main" val="15565988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When you charge objects be any method charges are not created or destroyed.  Electrons simply move from one object to another creating area of different charge.  </a:t>
            </a:r>
          </a:p>
          <a:p>
            <a:endParaRPr lang="en-US" dirty="0"/>
          </a:p>
          <a:p>
            <a:r>
              <a:rPr lang="en-US" dirty="0" smtClean="0"/>
              <a:t>Detecting charge – To see if something is charged you can use an electroscope</a:t>
            </a:r>
            <a:endParaRPr lang="en-US" dirty="0"/>
          </a:p>
        </p:txBody>
      </p:sp>
      <p:sp>
        <p:nvSpPr>
          <p:cNvPr id="3" name="Title 2"/>
          <p:cNvSpPr>
            <a:spLocks noGrp="1"/>
          </p:cNvSpPr>
          <p:nvPr>
            <p:ph type="title"/>
          </p:nvPr>
        </p:nvSpPr>
        <p:spPr/>
        <p:txBody>
          <a:bodyPr/>
          <a:lstStyle/>
          <a:p>
            <a:r>
              <a:rPr lang="en-US" dirty="0" smtClean="0"/>
              <a:t>Conservation of charge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0482" y="3276601"/>
            <a:ext cx="4473518"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2989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Conductors – material is which charges can move easily.  Most metals are good conductors because some of the electrons in metals are free to move about.  That is why the prongs of a plug are metal.  </a:t>
            </a:r>
          </a:p>
          <a:p>
            <a:r>
              <a:rPr lang="en-US" dirty="0"/>
              <a:t>	</a:t>
            </a:r>
            <a:r>
              <a:rPr lang="en-US" dirty="0" smtClean="0"/>
              <a:t>Copper, silver ,aluminum, and mercury are good conductors.  Tap 	water is also a good conductor.</a:t>
            </a:r>
          </a:p>
          <a:p>
            <a:endParaRPr lang="en-US" dirty="0"/>
          </a:p>
          <a:p>
            <a:r>
              <a:rPr lang="en-US" dirty="0" smtClean="0"/>
              <a:t>Insulators – material in which charges cannot move easily.  Do not conduct charged very well because electrons are tightly bound to the atoms of the insulator and cannot flow freely.  Plastic, wood, glass, rubber, and air are all good insulators</a:t>
            </a:r>
          </a:p>
          <a:p>
            <a:r>
              <a:rPr lang="en-US" dirty="0" smtClean="0"/>
              <a:t>Most conductors are surrounded by an insulator.</a:t>
            </a:r>
          </a:p>
          <a:p>
            <a:endParaRPr lang="en-US" dirty="0"/>
          </a:p>
        </p:txBody>
      </p:sp>
      <p:sp>
        <p:nvSpPr>
          <p:cNvPr id="3" name="Title 2"/>
          <p:cNvSpPr>
            <a:spLocks noGrp="1"/>
          </p:cNvSpPr>
          <p:nvPr>
            <p:ph type="title"/>
          </p:nvPr>
        </p:nvSpPr>
        <p:spPr/>
        <p:txBody>
          <a:bodyPr/>
          <a:lstStyle/>
          <a:p>
            <a:r>
              <a:rPr lang="en-US" dirty="0" smtClean="0"/>
              <a:t>Conductors </a:t>
            </a:r>
            <a:r>
              <a:rPr lang="en-US" dirty="0" err="1" smtClean="0"/>
              <a:t>vs</a:t>
            </a:r>
            <a:r>
              <a:rPr lang="en-US" dirty="0" smtClean="0"/>
              <a:t> Insulators</a:t>
            </a:r>
            <a:endParaRPr lang="en-US" dirty="0"/>
          </a:p>
        </p:txBody>
      </p:sp>
    </p:spTree>
    <p:extLst>
      <p:ext uri="{BB962C8B-B14F-4D97-AF65-F5344CB8AC3E}">
        <p14:creationId xmlns:p14="http://schemas.microsoft.com/office/powerpoint/2010/main" val="4654937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Static electricity is the build up of charges on an object.  Static means that it is not moving </a:t>
            </a:r>
            <a:r>
              <a:rPr lang="en-US" dirty="0" err="1" smtClean="0"/>
              <a:t>os</a:t>
            </a:r>
            <a:r>
              <a:rPr lang="en-US" dirty="0" smtClean="0"/>
              <a:t> the charges stay on the object.  Clothes are an insulator so when the friction from the dryer charges them they stay charged.  </a:t>
            </a:r>
            <a:endParaRPr lang="en-US" dirty="0"/>
          </a:p>
        </p:txBody>
      </p:sp>
      <p:sp>
        <p:nvSpPr>
          <p:cNvPr id="3" name="Title 2"/>
          <p:cNvSpPr>
            <a:spLocks noGrp="1"/>
          </p:cNvSpPr>
          <p:nvPr>
            <p:ph type="title"/>
          </p:nvPr>
        </p:nvSpPr>
        <p:spPr/>
        <p:txBody>
          <a:bodyPr/>
          <a:lstStyle/>
          <a:p>
            <a:r>
              <a:rPr lang="en-US" dirty="0" smtClean="0"/>
              <a:t>Static Electricity</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607446"/>
            <a:ext cx="6019800" cy="42228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0087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Charges that build up as static electricity eventually leave the object.  This static electricity moving off the object is called electric discharge.</a:t>
            </a:r>
          </a:p>
          <a:p>
            <a:r>
              <a:rPr lang="en-US" dirty="0" smtClean="0"/>
              <a:t>Clothes will eventually lose their static electricity because their electric charges are transferred to water molecules over time.</a:t>
            </a:r>
          </a:p>
          <a:p>
            <a:r>
              <a:rPr lang="en-US" dirty="0" smtClean="0"/>
              <a:t>Other discharges happen fast like when you shock yourself.</a:t>
            </a:r>
            <a:endParaRPr lang="en-US" dirty="0"/>
          </a:p>
        </p:txBody>
      </p:sp>
      <p:sp>
        <p:nvSpPr>
          <p:cNvPr id="3" name="Title 2"/>
          <p:cNvSpPr>
            <a:spLocks noGrp="1"/>
          </p:cNvSpPr>
          <p:nvPr>
            <p:ph type="title"/>
          </p:nvPr>
        </p:nvSpPr>
        <p:spPr/>
        <p:txBody>
          <a:bodyPr/>
          <a:lstStyle/>
          <a:p>
            <a:r>
              <a:rPr lang="en-US" dirty="0" smtClean="0"/>
              <a:t>Electric Discharge</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600" y="2667000"/>
            <a:ext cx="28194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95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endParaRPr lang="en-US" dirty="0"/>
          </a:p>
        </p:txBody>
      </p:sp>
      <p:sp>
        <p:nvSpPr>
          <p:cNvPr id="3" name="Title 2"/>
          <p:cNvSpPr>
            <a:spLocks noGrp="1"/>
          </p:cNvSpPr>
          <p:nvPr>
            <p:ph type="title"/>
          </p:nvPr>
        </p:nvSpPr>
        <p:spPr/>
        <p:txBody>
          <a:bodyPr/>
          <a:lstStyle/>
          <a:p>
            <a:r>
              <a:rPr lang="en-US" dirty="0" smtClean="0"/>
              <a:t>Lightning</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86114"/>
            <a:ext cx="9144000"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74079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Benjamin Franklin was the first to discover that lightning was a form of electricity. He also invented lightning rods. </a:t>
            </a:r>
          </a:p>
          <a:p>
            <a:r>
              <a:rPr lang="en-US" dirty="0"/>
              <a:t>	</a:t>
            </a:r>
            <a:r>
              <a:rPr lang="en-US" dirty="0" smtClean="0"/>
              <a:t>Lightning rods are pointed rods connected to the ground with a wire. Lightning usually strikes the highest point because it provides the easiest path for the charges to reach the ground.  They are the highest point on the building and are grounded.  Don’t be the highest thing in the area.</a:t>
            </a:r>
            <a:endParaRPr lang="en-US" dirty="0"/>
          </a:p>
        </p:txBody>
      </p:sp>
      <p:sp>
        <p:nvSpPr>
          <p:cNvPr id="3" name="Title 2"/>
          <p:cNvSpPr>
            <a:spLocks noGrp="1"/>
          </p:cNvSpPr>
          <p:nvPr>
            <p:ph type="title"/>
          </p:nvPr>
        </p:nvSpPr>
        <p:spPr/>
        <p:txBody>
          <a:bodyPr/>
          <a:lstStyle/>
          <a:p>
            <a:r>
              <a:rPr lang="en-US" dirty="0" smtClean="0"/>
              <a:t>Lightning Rods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3352800"/>
            <a:ext cx="9116290" cy="349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983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Terms to Learn</a:t>
            </a:r>
          </a:p>
          <a:p>
            <a:r>
              <a:rPr lang="en-US" dirty="0"/>
              <a:t>	</a:t>
            </a:r>
            <a:r>
              <a:rPr lang="en-US" dirty="0" smtClean="0"/>
              <a:t>- Cell</a:t>
            </a:r>
          </a:p>
          <a:p>
            <a:r>
              <a:rPr lang="en-US" dirty="0"/>
              <a:t>	</a:t>
            </a:r>
            <a:r>
              <a:rPr lang="en-US" dirty="0" smtClean="0"/>
              <a:t>- Battery</a:t>
            </a:r>
          </a:p>
          <a:p>
            <a:r>
              <a:rPr lang="en-US" dirty="0"/>
              <a:t>	</a:t>
            </a:r>
            <a:r>
              <a:rPr lang="en-US" dirty="0" smtClean="0"/>
              <a:t>- Potential Energy</a:t>
            </a:r>
          </a:p>
          <a:p>
            <a:r>
              <a:rPr lang="en-US" dirty="0"/>
              <a:t>	</a:t>
            </a:r>
            <a:r>
              <a:rPr lang="en-US" dirty="0" smtClean="0"/>
              <a:t>- Photocell</a:t>
            </a:r>
          </a:p>
          <a:p>
            <a:r>
              <a:rPr lang="en-US" dirty="0"/>
              <a:t>	</a:t>
            </a:r>
            <a:r>
              <a:rPr lang="en-US" dirty="0" smtClean="0"/>
              <a:t>- Thermocouple</a:t>
            </a:r>
            <a:endParaRPr lang="en-US" dirty="0"/>
          </a:p>
        </p:txBody>
      </p:sp>
      <p:sp>
        <p:nvSpPr>
          <p:cNvPr id="3" name="Title 2"/>
          <p:cNvSpPr>
            <a:spLocks noGrp="1"/>
          </p:cNvSpPr>
          <p:nvPr>
            <p:ph type="title"/>
          </p:nvPr>
        </p:nvSpPr>
        <p:spPr/>
        <p:txBody>
          <a:bodyPr/>
          <a:lstStyle/>
          <a:p>
            <a:r>
              <a:rPr lang="en-US" dirty="0" smtClean="0"/>
              <a:t>Section 2 – Electrical Energy</a:t>
            </a:r>
            <a:endParaRPr lang="en-US" dirty="0"/>
          </a:p>
        </p:txBody>
      </p:sp>
    </p:spTree>
    <p:extLst>
      <p:ext uri="{BB962C8B-B14F-4D97-AF65-F5344CB8AC3E}">
        <p14:creationId xmlns:p14="http://schemas.microsoft.com/office/powerpoint/2010/main" val="38502810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smtClean="0"/>
              <a:t>Energy is defined as the ability to do work;  Remember that energy is neither created nor destroyed it only changes to other types of energy</a:t>
            </a:r>
          </a:p>
          <a:p>
            <a:r>
              <a:rPr lang="en-US" dirty="0" smtClean="0"/>
              <a:t>Cell – device that produces an electric current by converting chemical energy into electrical energy</a:t>
            </a:r>
          </a:p>
          <a:p>
            <a:r>
              <a:rPr lang="en-US" dirty="0" smtClean="0"/>
              <a:t>Battery – also converts chemical energy into electrical energy and is made of several cells</a:t>
            </a:r>
          </a:p>
          <a:p>
            <a:r>
              <a:rPr lang="en-US" dirty="0" smtClean="0"/>
              <a:t>Cells contain a mixture of chemicals that conducts a current; the mixture is called an electrolyte;</a:t>
            </a:r>
          </a:p>
          <a:p>
            <a:r>
              <a:rPr lang="en-US" dirty="0"/>
              <a:t>	</a:t>
            </a:r>
            <a:r>
              <a:rPr lang="en-US" dirty="0" smtClean="0"/>
              <a:t>1.  chemical reactions in the electrolyte convert electrical into 	electrical energy</a:t>
            </a:r>
          </a:p>
          <a:p>
            <a:r>
              <a:rPr lang="en-US" dirty="0"/>
              <a:t>	</a:t>
            </a:r>
            <a:r>
              <a:rPr lang="en-US" dirty="0" smtClean="0"/>
              <a:t>2. every cell also contains a pair of electrodes made from two 	different conducting materials that are in contact with the 	electrolytes</a:t>
            </a:r>
          </a:p>
          <a:p>
            <a:r>
              <a:rPr lang="en-US" dirty="0"/>
              <a:t>	</a:t>
            </a:r>
            <a:r>
              <a:rPr lang="en-US" dirty="0" smtClean="0"/>
              <a:t>3. electrode is the part of the cell through which charges enter or 	exit</a:t>
            </a:r>
            <a:endParaRPr lang="en-US" dirty="0"/>
          </a:p>
        </p:txBody>
      </p:sp>
      <p:sp>
        <p:nvSpPr>
          <p:cNvPr id="3" name="Title 2"/>
          <p:cNvSpPr>
            <a:spLocks noGrp="1"/>
          </p:cNvSpPr>
          <p:nvPr>
            <p:ph type="title"/>
          </p:nvPr>
        </p:nvSpPr>
        <p:spPr/>
        <p:txBody>
          <a:bodyPr/>
          <a:lstStyle/>
          <a:p>
            <a:r>
              <a:rPr lang="en-US" dirty="0" smtClean="0"/>
              <a:t>Batteries</a:t>
            </a:r>
            <a:endParaRPr lang="en-US" dirty="0"/>
          </a:p>
        </p:txBody>
      </p:sp>
    </p:spTree>
    <p:extLst>
      <p:ext uri="{BB962C8B-B14F-4D97-AF65-F5344CB8AC3E}">
        <p14:creationId xmlns:p14="http://schemas.microsoft.com/office/powerpoint/2010/main" val="17592299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Two types of cells: wet and dry</a:t>
            </a:r>
          </a:p>
          <a:p>
            <a:r>
              <a:rPr lang="en-US" dirty="0"/>
              <a:t>	</a:t>
            </a:r>
            <a:r>
              <a:rPr lang="en-US" dirty="0" smtClean="0"/>
              <a:t>Wet cells contain liquid electrolytes ex. Car batteries use sulfuric 		acid</a:t>
            </a:r>
          </a:p>
          <a:p>
            <a:r>
              <a:rPr lang="en-US" dirty="0"/>
              <a:t>	</a:t>
            </a:r>
            <a:r>
              <a:rPr lang="en-US" dirty="0" smtClean="0"/>
              <a:t>Dry cells contain solid or paste-like electrolytes ex. flashlights</a:t>
            </a:r>
            <a:endParaRPr lang="en-US" dirty="0"/>
          </a:p>
        </p:txBody>
      </p:sp>
      <p:sp>
        <p:nvSpPr>
          <p:cNvPr id="3" name="Title 2"/>
          <p:cNvSpPr>
            <a:spLocks noGrp="1"/>
          </p:cNvSpPr>
          <p:nvPr>
            <p:ph type="title"/>
          </p:nvPr>
        </p:nvSpPr>
        <p:spPr/>
        <p:txBody>
          <a:bodyPr/>
          <a:lstStyle/>
          <a:p>
            <a:r>
              <a:rPr lang="en-US" dirty="0" smtClean="0"/>
              <a:t>Types  of  Cells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86200"/>
            <a:ext cx="3343275"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352800"/>
            <a:ext cx="350520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3719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Why does the electric current exist between the electrodes? </a:t>
            </a:r>
          </a:p>
          <a:p>
            <a:r>
              <a:rPr lang="en-US" dirty="0"/>
              <a:t>	</a:t>
            </a:r>
            <a:r>
              <a:rPr lang="en-US" dirty="0" smtClean="0"/>
              <a:t>Because the chemical reaction causes a difference in charge 	between the two electrodes</a:t>
            </a:r>
          </a:p>
          <a:p>
            <a:r>
              <a:rPr lang="en-US" dirty="0"/>
              <a:t>	</a:t>
            </a:r>
            <a:r>
              <a:rPr lang="en-US" dirty="0" smtClean="0"/>
              <a:t>This difference in charge between the two electrodes means that 	an electric current ( a flow of electric charge) can be produced by 	the cell to provide energy</a:t>
            </a:r>
          </a:p>
          <a:p>
            <a:r>
              <a:rPr lang="en-US" dirty="0" smtClean="0"/>
              <a:t>Potential difference – the energy per unit charge and is expressed in volts (V)</a:t>
            </a:r>
          </a:p>
          <a:p>
            <a:r>
              <a:rPr lang="en-US" dirty="0"/>
              <a:t>	</a:t>
            </a:r>
            <a:r>
              <a:rPr lang="en-US" dirty="0" smtClean="0"/>
              <a:t>As long as there is a potential difference between the electrodes 	and a wire connecting them then a current will flow creating a 	current</a:t>
            </a:r>
          </a:p>
          <a:p>
            <a:r>
              <a:rPr lang="en-US" dirty="0"/>
              <a:t>	</a:t>
            </a:r>
            <a:r>
              <a:rPr lang="en-US" dirty="0" smtClean="0"/>
              <a:t>The greater the potential difference the greater the current </a:t>
            </a:r>
          </a:p>
          <a:p>
            <a:r>
              <a:rPr lang="en-US" dirty="0"/>
              <a:t>	</a:t>
            </a:r>
            <a:r>
              <a:rPr lang="en-US" dirty="0" smtClean="0"/>
              <a:t>This causes the difference in voltage.</a:t>
            </a:r>
            <a:endParaRPr lang="en-US" dirty="0"/>
          </a:p>
        </p:txBody>
      </p:sp>
      <p:sp>
        <p:nvSpPr>
          <p:cNvPr id="3" name="Title 2"/>
          <p:cNvSpPr>
            <a:spLocks noGrp="1"/>
          </p:cNvSpPr>
          <p:nvPr>
            <p:ph type="title"/>
          </p:nvPr>
        </p:nvSpPr>
        <p:spPr/>
        <p:txBody>
          <a:bodyPr/>
          <a:lstStyle/>
          <a:p>
            <a:r>
              <a:rPr lang="en-US" dirty="0" smtClean="0"/>
              <a:t>Potential</a:t>
            </a:r>
            <a:endParaRPr lang="en-US" dirty="0"/>
          </a:p>
        </p:txBody>
      </p:sp>
    </p:spTree>
    <p:extLst>
      <p:ext uri="{BB962C8B-B14F-4D97-AF65-F5344CB8AC3E}">
        <p14:creationId xmlns:p14="http://schemas.microsoft.com/office/powerpoint/2010/main" val="2452048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Terms to Learn</a:t>
            </a:r>
          </a:p>
          <a:p>
            <a:pPr marL="342900" indent="-342900">
              <a:buAutoNum type="arabicPeriod"/>
            </a:pPr>
            <a:r>
              <a:rPr lang="en-US" dirty="0" smtClean="0"/>
              <a:t>Law of Electric Charges</a:t>
            </a:r>
          </a:p>
          <a:p>
            <a:pPr marL="342900" indent="-342900">
              <a:buAutoNum type="arabicPeriod"/>
            </a:pPr>
            <a:r>
              <a:rPr lang="en-US" dirty="0" smtClean="0"/>
              <a:t>Electric Force</a:t>
            </a:r>
          </a:p>
          <a:p>
            <a:pPr marL="342900" indent="-342900">
              <a:buAutoNum type="arabicPeriod"/>
            </a:pPr>
            <a:r>
              <a:rPr lang="en-US" dirty="0" smtClean="0"/>
              <a:t>Conduction</a:t>
            </a:r>
          </a:p>
          <a:p>
            <a:pPr marL="342900" indent="-342900">
              <a:buAutoNum type="arabicPeriod"/>
            </a:pPr>
            <a:r>
              <a:rPr lang="en-US" dirty="0" smtClean="0"/>
              <a:t>Induction</a:t>
            </a:r>
          </a:p>
          <a:p>
            <a:pPr marL="342900" indent="-342900">
              <a:buAutoNum type="arabicPeriod"/>
            </a:pPr>
            <a:r>
              <a:rPr lang="en-US" dirty="0" smtClean="0"/>
              <a:t>Conductor</a:t>
            </a:r>
          </a:p>
          <a:p>
            <a:pPr marL="342900" indent="-342900">
              <a:buAutoNum type="arabicPeriod"/>
            </a:pPr>
            <a:r>
              <a:rPr lang="en-US" dirty="0" smtClean="0"/>
              <a:t>Insulator</a:t>
            </a:r>
          </a:p>
          <a:p>
            <a:pPr marL="342900" indent="-342900">
              <a:buAutoNum type="arabicPeriod"/>
            </a:pPr>
            <a:r>
              <a:rPr lang="en-US" dirty="0" smtClean="0"/>
              <a:t>Static Electricity</a:t>
            </a:r>
          </a:p>
          <a:p>
            <a:pPr marL="342900" indent="-342900">
              <a:buAutoNum type="arabicPeriod"/>
            </a:pPr>
            <a:r>
              <a:rPr lang="en-US" dirty="0" smtClean="0"/>
              <a:t>Electric Discharge</a:t>
            </a:r>
          </a:p>
        </p:txBody>
      </p:sp>
      <p:sp>
        <p:nvSpPr>
          <p:cNvPr id="3" name="Title 2"/>
          <p:cNvSpPr>
            <a:spLocks noGrp="1"/>
          </p:cNvSpPr>
          <p:nvPr>
            <p:ph type="title"/>
          </p:nvPr>
        </p:nvSpPr>
        <p:spPr/>
        <p:txBody>
          <a:bodyPr>
            <a:normAutofit fontScale="90000"/>
          </a:bodyPr>
          <a:lstStyle/>
          <a:p>
            <a:r>
              <a:rPr lang="en-US" dirty="0" smtClean="0"/>
              <a:t>Section 1 – Electric charge and Static Electricity</a:t>
            </a:r>
            <a:endParaRPr lang="en-US" dirty="0"/>
          </a:p>
        </p:txBody>
      </p:sp>
    </p:spTree>
    <p:extLst>
      <p:ext uri="{BB962C8B-B14F-4D97-AF65-F5344CB8AC3E}">
        <p14:creationId xmlns:p14="http://schemas.microsoft.com/office/powerpoint/2010/main" val="3255939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There are several ways that chemical energy can be converted to electrical energy</a:t>
            </a:r>
          </a:p>
          <a:p>
            <a:pPr marL="285750" indent="-285750">
              <a:buFontTx/>
              <a:buChar char="-"/>
            </a:pPr>
            <a:r>
              <a:rPr lang="en-US" dirty="0" smtClean="0"/>
              <a:t>Photocells – the part of a solar panel that converts light into electrical energy</a:t>
            </a:r>
          </a:p>
          <a:p>
            <a:pPr marL="285750" indent="-285750">
              <a:buFontTx/>
              <a:buChar char="-"/>
            </a:pPr>
            <a:endParaRPr lang="en-US" dirty="0"/>
          </a:p>
          <a:p>
            <a:pPr marL="285750" indent="-285750">
              <a:buFontTx/>
              <a:buChar char="-"/>
            </a:pPr>
            <a:r>
              <a:rPr lang="en-US" dirty="0" smtClean="0"/>
              <a:t>Thermocouples – joining wires made of two different metals into a loop; the difference within the loop causes charges to flow through the loop</a:t>
            </a:r>
          </a:p>
          <a:p>
            <a:pPr marL="457200" lvl="1" indent="-285750">
              <a:buFontTx/>
              <a:buChar char="-"/>
            </a:pPr>
            <a:r>
              <a:rPr lang="en-US" dirty="0" smtClean="0"/>
              <a:t>Thermocouples are used to monitor the temperature of car engines and ovens</a:t>
            </a:r>
            <a:endParaRPr lang="en-US" dirty="0"/>
          </a:p>
        </p:txBody>
      </p:sp>
      <p:sp>
        <p:nvSpPr>
          <p:cNvPr id="3" name="Title 2"/>
          <p:cNvSpPr>
            <a:spLocks noGrp="1"/>
          </p:cNvSpPr>
          <p:nvPr>
            <p:ph type="title"/>
          </p:nvPr>
        </p:nvSpPr>
        <p:spPr/>
        <p:txBody>
          <a:bodyPr/>
          <a:lstStyle/>
          <a:p>
            <a:r>
              <a:rPr lang="en-US" dirty="0" smtClean="0"/>
              <a:t>Producing electrical energy</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368694"/>
            <a:ext cx="3276600" cy="2489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360649"/>
            <a:ext cx="2667000" cy="2469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6886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Terms to Learn</a:t>
            </a:r>
          </a:p>
          <a:p>
            <a:r>
              <a:rPr lang="en-US" dirty="0"/>
              <a:t>	</a:t>
            </a:r>
            <a:r>
              <a:rPr lang="en-US" dirty="0" smtClean="0"/>
              <a:t>- Current</a:t>
            </a:r>
          </a:p>
          <a:p>
            <a:r>
              <a:rPr lang="en-US" dirty="0"/>
              <a:t>	</a:t>
            </a:r>
            <a:r>
              <a:rPr lang="en-US" dirty="0" smtClean="0"/>
              <a:t>- Voltage</a:t>
            </a:r>
          </a:p>
          <a:p>
            <a:r>
              <a:rPr lang="en-US" dirty="0"/>
              <a:t>	</a:t>
            </a:r>
            <a:r>
              <a:rPr lang="en-US" dirty="0" smtClean="0"/>
              <a:t>- Resistance</a:t>
            </a:r>
          </a:p>
          <a:p>
            <a:r>
              <a:rPr lang="en-US" dirty="0"/>
              <a:t>	</a:t>
            </a:r>
            <a:r>
              <a:rPr lang="en-US" dirty="0" smtClean="0"/>
              <a:t>- Electric Power</a:t>
            </a:r>
            <a:endParaRPr lang="en-US" dirty="0"/>
          </a:p>
        </p:txBody>
      </p:sp>
      <p:sp>
        <p:nvSpPr>
          <p:cNvPr id="3" name="Title 2"/>
          <p:cNvSpPr>
            <a:spLocks noGrp="1"/>
          </p:cNvSpPr>
          <p:nvPr>
            <p:ph type="title"/>
          </p:nvPr>
        </p:nvSpPr>
        <p:spPr/>
        <p:txBody>
          <a:bodyPr/>
          <a:lstStyle/>
          <a:p>
            <a:r>
              <a:rPr lang="en-US" dirty="0" smtClean="0"/>
              <a:t>Section 3 – Electric Current</a:t>
            </a:r>
            <a:endParaRPr lang="en-US" dirty="0"/>
          </a:p>
        </p:txBody>
      </p:sp>
    </p:spTree>
    <p:extLst>
      <p:ext uri="{BB962C8B-B14F-4D97-AF65-F5344CB8AC3E}">
        <p14:creationId xmlns:p14="http://schemas.microsoft.com/office/powerpoint/2010/main" val="17500803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Current – is more precisely defines as the rate at which charges pass over a given point</a:t>
            </a:r>
          </a:p>
          <a:p>
            <a:r>
              <a:rPr lang="en-US" dirty="0"/>
              <a:t>	</a:t>
            </a:r>
            <a:r>
              <a:rPr lang="en-US" dirty="0" smtClean="0"/>
              <a:t>- The higher the current is the more charge passes the point each 	second.   The unit for current is ampere or amp and the symbol is </a:t>
            </a:r>
            <a:r>
              <a:rPr lang="en-US" i="1" dirty="0" smtClean="0"/>
              <a:t>I</a:t>
            </a:r>
          </a:p>
          <a:p>
            <a:endParaRPr lang="en-US" i="1" dirty="0"/>
          </a:p>
        </p:txBody>
      </p:sp>
      <p:sp>
        <p:nvSpPr>
          <p:cNvPr id="3" name="Title 2"/>
          <p:cNvSpPr>
            <a:spLocks noGrp="1"/>
          </p:cNvSpPr>
          <p:nvPr>
            <p:ph type="title"/>
          </p:nvPr>
        </p:nvSpPr>
        <p:spPr/>
        <p:txBody>
          <a:bodyPr/>
          <a:lstStyle/>
          <a:p>
            <a:r>
              <a:rPr lang="en-US" dirty="0" smtClean="0"/>
              <a:t>The power you use at home</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3810000"/>
            <a:ext cx="5314950"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4878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Two types of currents </a:t>
            </a:r>
          </a:p>
          <a:p>
            <a:r>
              <a:rPr lang="en-US" dirty="0" smtClean="0"/>
              <a:t>-Alternating current – The current continuously changes from one direction to the reverse direction ex. The light switches in your house run in both direction and change direction 120 times per second`</a:t>
            </a:r>
          </a:p>
          <a:p>
            <a:r>
              <a:rPr lang="en-US" dirty="0" smtClean="0"/>
              <a:t>-Direct Current – The current always runs in the same direction ex. batteries</a:t>
            </a:r>
            <a:endParaRPr lang="en-US" dirty="0"/>
          </a:p>
        </p:txBody>
      </p:sp>
      <p:sp>
        <p:nvSpPr>
          <p:cNvPr id="3" name="Title 2"/>
          <p:cNvSpPr>
            <a:spLocks noGrp="1"/>
          </p:cNvSpPr>
          <p:nvPr>
            <p:ph type="title"/>
          </p:nvPr>
        </p:nvSpPr>
        <p:spPr/>
        <p:txBody>
          <a:bodyPr/>
          <a:lstStyle/>
          <a:p>
            <a:r>
              <a:rPr lang="en-US" dirty="0" smtClean="0"/>
              <a:t>AC/DC</a:t>
            </a:r>
            <a:endParaRPr lang="en-US" dirty="0"/>
          </a:p>
        </p:txBody>
      </p:sp>
    </p:spTree>
    <p:extLst>
      <p:ext uri="{BB962C8B-B14F-4D97-AF65-F5344CB8AC3E}">
        <p14:creationId xmlns:p14="http://schemas.microsoft.com/office/powerpoint/2010/main" val="2102527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a:bodyPr>
          <a:lstStyle/>
          <a:p>
            <a:r>
              <a:rPr lang="en-US" dirty="0" smtClean="0"/>
              <a:t>Voltage – difference in energy per unit charge as a charge moves between two points in the path of a current.  Voltage is another word for potential difference.  Measured in volts and the symbol is </a:t>
            </a:r>
            <a:r>
              <a:rPr lang="en-US" i="1" dirty="0" smtClean="0"/>
              <a:t>V.  </a:t>
            </a:r>
            <a:r>
              <a:rPr lang="en-US" dirty="0" smtClean="0"/>
              <a:t>The higher the voltage the more energy released per charge.  Voltage is 120 in the US and runs things like the TV and toasters.  Flashlights and lesser electronics need a lower voltage like a 3v.</a:t>
            </a:r>
          </a:p>
          <a:p>
            <a:endParaRPr lang="en-US" i="1" dirty="0"/>
          </a:p>
          <a:p>
            <a:endParaRPr lang="en-US" i="1" dirty="0"/>
          </a:p>
        </p:txBody>
      </p:sp>
      <p:sp>
        <p:nvSpPr>
          <p:cNvPr id="3" name="Title 2"/>
          <p:cNvSpPr>
            <a:spLocks noGrp="1"/>
          </p:cNvSpPr>
          <p:nvPr>
            <p:ph type="title"/>
          </p:nvPr>
        </p:nvSpPr>
        <p:spPr/>
        <p:txBody>
          <a:bodyPr/>
          <a:lstStyle/>
          <a:p>
            <a:r>
              <a:rPr lang="en-US" dirty="0" smtClean="0"/>
              <a:t>Voltage</a:t>
            </a:r>
            <a:endParaRPr lang="en-US" dirty="0"/>
          </a:p>
        </p:txBody>
      </p:sp>
    </p:spTree>
    <p:extLst>
      <p:ext uri="{BB962C8B-B14F-4D97-AF65-F5344CB8AC3E}">
        <p14:creationId xmlns:p14="http://schemas.microsoft.com/office/powerpoint/2010/main" val="13848991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sz="quarter" idx="13"/>
            <p:extLst>
              <p:ext uri="{D42A27DB-BD31-4B8C-83A1-F6EECF244321}">
                <p14:modId xmlns:p14="http://schemas.microsoft.com/office/powerpoint/2010/main" val="442193062"/>
              </p:ext>
            </p:extLst>
          </p:nvPr>
        </p:nvGraphicFramePr>
        <p:xfrm>
          <a:off x="1295399" y="761996"/>
          <a:ext cx="6477000" cy="5867403"/>
        </p:xfrm>
        <a:graphic>
          <a:graphicData uri="http://schemas.openxmlformats.org/drawingml/2006/table">
            <a:tbl>
              <a:tblPr/>
              <a:tblGrid>
                <a:gridCol w="2159000"/>
                <a:gridCol w="2159000"/>
                <a:gridCol w="2159000"/>
              </a:tblGrid>
              <a:tr h="282767">
                <a:tc>
                  <a:txBody>
                    <a:bodyPr/>
                    <a:lstStyle/>
                    <a:p>
                      <a:endParaRPr lang="en-US" sz="1100" dirty="0"/>
                    </a:p>
                  </a:txBody>
                  <a:tcPr marL="56920" marR="56920" marT="28460" marB="28460" anchor="ctr">
                    <a:lnL>
                      <a:noFill/>
                    </a:lnL>
                    <a:lnR>
                      <a:noFill/>
                    </a:lnR>
                    <a:lnT>
                      <a:noFill/>
                    </a:lnT>
                    <a:lnB>
                      <a:noFill/>
                    </a:lnB>
                  </a:tcPr>
                </a:tc>
                <a:tc>
                  <a:txBody>
                    <a:bodyPr/>
                    <a:lstStyle/>
                    <a:p>
                      <a:r>
                        <a:rPr lang="en-US" sz="1100"/>
                        <a:t>Current</a:t>
                      </a:r>
                    </a:p>
                  </a:txBody>
                  <a:tcPr marL="56920" marR="56920" marT="28460" marB="28460" anchor="ctr">
                    <a:lnL>
                      <a:noFill/>
                    </a:lnL>
                    <a:lnR>
                      <a:noFill/>
                    </a:lnR>
                    <a:lnT>
                      <a:noFill/>
                    </a:lnT>
                    <a:lnB>
                      <a:noFill/>
                    </a:lnB>
                  </a:tcPr>
                </a:tc>
                <a:tc>
                  <a:txBody>
                    <a:bodyPr/>
                    <a:lstStyle/>
                    <a:p>
                      <a:r>
                        <a:rPr lang="en-US" sz="1100"/>
                        <a:t>Voltage</a:t>
                      </a:r>
                    </a:p>
                  </a:txBody>
                  <a:tcPr marL="56920" marR="56920" marT="28460" marB="28460" anchor="ctr">
                    <a:lnL>
                      <a:noFill/>
                    </a:lnL>
                    <a:lnR>
                      <a:noFill/>
                    </a:lnR>
                    <a:lnT>
                      <a:noFill/>
                    </a:lnT>
                    <a:lnB>
                      <a:noFill/>
                    </a:lnB>
                  </a:tcPr>
                </a:tc>
              </a:tr>
              <a:tr h="1767289">
                <a:tc>
                  <a:txBody>
                    <a:bodyPr/>
                    <a:lstStyle/>
                    <a:p>
                      <a:r>
                        <a:rPr lang="en-US" sz="1100" dirty="0"/>
                        <a:t>Definition:</a:t>
                      </a:r>
                    </a:p>
                  </a:txBody>
                  <a:tcPr marL="56920" marR="56920" marT="28460" marB="28460" anchor="ctr">
                    <a:lnL>
                      <a:noFill/>
                    </a:lnL>
                    <a:lnR>
                      <a:noFill/>
                    </a:lnR>
                    <a:lnT>
                      <a:noFill/>
                    </a:lnT>
                    <a:lnB>
                      <a:noFill/>
                    </a:lnB>
                  </a:tcPr>
                </a:tc>
                <a:tc>
                  <a:txBody>
                    <a:bodyPr/>
                    <a:lstStyle/>
                    <a:p>
                      <a:r>
                        <a:rPr lang="en-US" sz="1100" dirty="0"/>
                        <a:t>Current is the rate at which electric charge flows past a point in a circuit. In other words, current is the rate of flow of electric charge.</a:t>
                      </a:r>
                    </a:p>
                  </a:txBody>
                  <a:tcPr marL="56920" marR="56920" marT="28460" marB="28460" anchor="ctr">
                    <a:lnL>
                      <a:noFill/>
                    </a:lnL>
                    <a:lnR>
                      <a:noFill/>
                    </a:lnR>
                    <a:lnT>
                      <a:noFill/>
                    </a:lnT>
                    <a:lnB>
                      <a:noFill/>
                    </a:lnB>
                  </a:tcPr>
                </a:tc>
                <a:tc>
                  <a:txBody>
                    <a:bodyPr/>
                    <a:lstStyle/>
                    <a:p>
                      <a:r>
                        <a:rPr lang="en-US" sz="1100"/>
                        <a:t>Voltage, also called electromotive force, is the potential difference in charge between two points in an electrical field. In other words, voltage is the "energy per unit charge”.</a:t>
                      </a:r>
                    </a:p>
                  </a:txBody>
                  <a:tcPr marL="56920" marR="56920" marT="28460" marB="28460" anchor="ctr">
                    <a:lnL>
                      <a:noFill/>
                    </a:lnL>
                    <a:lnR>
                      <a:noFill/>
                    </a:lnR>
                    <a:lnT>
                      <a:noFill/>
                    </a:lnT>
                    <a:lnB>
                      <a:noFill/>
                    </a:lnB>
                  </a:tcPr>
                </a:tc>
              </a:tr>
              <a:tr h="282767">
                <a:tc>
                  <a:txBody>
                    <a:bodyPr/>
                    <a:lstStyle/>
                    <a:p>
                      <a:r>
                        <a:rPr lang="en-US" sz="1100"/>
                        <a:t>Symbol:</a:t>
                      </a:r>
                    </a:p>
                  </a:txBody>
                  <a:tcPr marL="56920" marR="56920" marT="28460" marB="28460" anchor="ctr">
                    <a:lnL>
                      <a:noFill/>
                    </a:lnL>
                    <a:lnR>
                      <a:noFill/>
                    </a:lnR>
                    <a:lnT>
                      <a:noFill/>
                    </a:lnT>
                    <a:lnB>
                      <a:noFill/>
                    </a:lnB>
                  </a:tcPr>
                </a:tc>
                <a:tc>
                  <a:txBody>
                    <a:bodyPr/>
                    <a:lstStyle/>
                    <a:p>
                      <a:r>
                        <a:rPr lang="en-US" sz="1100"/>
                        <a:t>I</a:t>
                      </a:r>
                    </a:p>
                  </a:txBody>
                  <a:tcPr marL="56920" marR="56920" marT="28460" marB="28460" anchor="ctr">
                    <a:lnL>
                      <a:noFill/>
                    </a:lnL>
                    <a:lnR>
                      <a:noFill/>
                    </a:lnR>
                    <a:lnT>
                      <a:noFill/>
                    </a:lnT>
                    <a:lnB>
                      <a:noFill/>
                    </a:lnB>
                  </a:tcPr>
                </a:tc>
                <a:tc>
                  <a:txBody>
                    <a:bodyPr/>
                    <a:lstStyle/>
                    <a:p>
                      <a:r>
                        <a:rPr lang="en-US" sz="1100"/>
                        <a:t>V</a:t>
                      </a:r>
                    </a:p>
                  </a:txBody>
                  <a:tcPr marL="56920" marR="56920" marT="28460" marB="28460" anchor="ctr">
                    <a:lnL>
                      <a:noFill/>
                    </a:lnL>
                    <a:lnR>
                      <a:noFill/>
                    </a:lnR>
                    <a:lnT>
                      <a:noFill/>
                    </a:lnT>
                    <a:lnB>
                      <a:noFill/>
                    </a:lnB>
                  </a:tcPr>
                </a:tc>
              </a:tr>
              <a:tr h="282767">
                <a:tc>
                  <a:txBody>
                    <a:bodyPr/>
                    <a:lstStyle/>
                    <a:p>
                      <a:r>
                        <a:rPr lang="en-US" sz="1100"/>
                        <a:t>Measuring Instrument:</a:t>
                      </a:r>
                    </a:p>
                  </a:txBody>
                  <a:tcPr marL="56920" marR="56920" marT="28460" marB="28460" anchor="ctr">
                    <a:lnL>
                      <a:noFill/>
                    </a:lnL>
                    <a:lnR>
                      <a:noFill/>
                    </a:lnR>
                    <a:lnT>
                      <a:noFill/>
                    </a:lnT>
                    <a:lnB>
                      <a:noFill/>
                    </a:lnB>
                  </a:tcPr>
                </a:tc>
                <a:tc>
                  <a:txBody>
                    <a:bodyPr/>
                    <a:lstStyle/>
                    <a:p>
                      <a:r>
                        <a:rPr lang="en-US" sz="1100"/>
                        <a:t>Ammeter</a:t>
                      </a:r>
                    </a:p>
                  </a:txBody>
                  <a:tcPr marL="56920" marR="56920" marT="28460" marB="28460" anchor="ctr">
                    <a:lnL>
                      <a:noFill/>
                    </a:lnL>
                    <a:lnR>
                      <a:noFill/>
                    </a:lnR>
                    <a:lnT>
                      <a:noFill/>
                    </a:lnT>
                    <a:lnB>
                      <a:noFill/>
                    </a:lnB>
                  </a:tcPr>
                </a:tc>
                <a:tc>
                  <a:txBody>
                    <a:bodyPr/>
                    <a:lstStyle/>
                    <a:p>
                      <a:r>
                        <a:rPr lang="en-US" sz="1100"/>
                        <a:t>Voltmeter</a:t>
                      </a:r>
                    </a:p>
                  </a:txBody>
                  <a:tcPr marL="56920" marR="56920" marT="28460" marB="28460" anchor="ctr">
                    <a:lnL>
                      <a:noFill/>
                    </a:lnL>
                    <a:lnR>
                      <a:noFill/>
                    </a:lnR>
                    <a:lnT>
                      <a:noFill/>
                    </a:lnT>
                    <a:lnB>
                      <a:noFill/>
                    </a:lnB>
                  </a:tcPr>
                </a:tc>
              </a:tr>
              <a:tr h="282767">
                <a:tc>
                  <a:txBody>
                    <a:bodyPr/>
                    <a:lstStyle/>
                    <a:p>
                      <a:r>
                        <a:rPr lang="en-US" sz="1100"/>
                        <a:t>Unit:</a:t>
                      </a:r>
                    </a:p>
                  </a:txBody>
                  <a:tcPr marL="56920" marR="56920" marT="28460" marB="28460" anchor="ctr">
                    <a:lnL>
                      <a:noFill/>
                    </a:lnL>
                    <a:lnR>
                      <a:noFill/>
                    </a:lnR>
                    <a:lnT>
                      <a:noFill/>
                    </a:lnT>
                    <a:lnB>
                      <a:noFill/>
                    </a:lnB>
                  </a:tcPr>
                </a:tc>
                <a:tc>
                  <a:txBody>
                    <a:bodyPr/>
                    <a:lstStyle/>
                    <a:p>
                      <a:r>
                        <a:rPr lang="en-US" sz="1100"/>
                        <a:t>A or amps or ampere</a:t>
                      </a:r>
                    </a:p>
                  </a:txBody>
                  <a:tcPr marL="56920" marR="56920" marT="28460" marB="28460" anchor="ctr">
                    <a:lnL>
                      <a:noFill/>
                    </a:lnL>
                    <a:lnR>
                      <a:noFill/>
                    </a:lnR>
                    <a:lnT>
                      <a:noFill/>
                    </a:lnT>
                    <a:lnB>
                      <a:noFill/>
                    </a:lnB>
                  </a:tcPr>
                </a:tc>
                <a:tc>
                  <a:txBody>
                    <a:bodyPr/>
                    <a:lstStyle/>
                    <a:p>
                      <a:r>
                        <a:rPr lang="en-US" sz="1100"/>
                        <a:t>V or volts or voltage</a:t>
                      </a:r>
                    </a:p>
                  </a:txBody>
                  <a:tcPr marL="56920" marR="56920" marT="28460" marB="28460" anchor="ctr">
                    <a:lnL>
                      <a:noFill/>
                    </a:lnL>
                    <a:lnR>
                      <a:noFill/>
                    </a:lnR>
                    <a:lnT>
                      <a:noFill/>
                    </a:lnT>
                    <a:lnB>
                      <a:noFill/>
                    </a:lnB>
                  </a:tcPr>
                </a:tc>
              </a:tr>
              <a:tr h="494840">
                <a:tc>
                  <a:txBody>
                    <a:bodyPr/>
                    <a:lstStyle/>
                    <a:p>
                      <a:r>
                        <a:rPr lang="en-US" sz="1100"/>
                        <a:t>SI Unit:</a:t>
                      </a:r>
                    </a:p>
                  </a:txBody>
                  <a:tcPr marL="56920" marR="56920" marT="28460" marB="28460" anchor="ctr">
                    <a:lnL>
                      <a:noFill/>
                    </a:lnL>
                    <a:lnR>
                      <a:noFill/>
                    </a:lnR>
                    <a:lnT>
                      <a:noFill/>
                    </a:lnT>
                    <a:lnB>
                      <a:noFill/>
                    </a:lnB>
                  </a:tcPr>
                </a:tc>
                <a:tc>
                  <a:txBody>
                    <a:bodyPr/>
                    <a:lstStyle/>
                    <a:p>
                      <a:r>
                        <a:rPr lang="en-US" sz="1100"/>
                        <a:t>1 ampere =1 coulomb/second.</a:t>
                      </a:r>
                    </a:p>
                  </a:txBody>
                  <a:tcPr marL="56920" marR="56920" marT="28460" marB="28460" anchor="ctr">
                    <a:lnL>
                      <a:noFill/>
                    </a:lnL>
                    <a:lnR>
                      <a:noFill/>
                    </a:lnR>
                    <a:lnT>
                      <a:noFill/>
                    </a:lnT>
                    <a:lnB>
                      <a:noFill/>
                    </a:lnB>
                  </a:tcPr>
                </a:tc>
                <a:tc>
                  <a:txBody>
                    <a:bodyPr/>
                    <a:lstStyle/>
                    <a:p>
                      <a:r>
                        <a:rPr lang="en-US" sz="1100"/>
                        <a:t>1 volt = 1 joule/coulomb.</a:t>
                      </a:r>
                    </a:p>
                  </a:txBody>
                  <a:tcPr marL="56920" marR="56920" marT="28460" marB="28460" anchor="ctr">
                    <a:lnL>
                      <a:noFill/>
                    </a:lnL>
                    <a:lnR>
                      <a:noFill/>
                    </a:lnR>
                    <a:lnT>
                      <a:noFill/>
                    </a:lnT>
                    <a:lnB>
                      <a:noFill/>
                    </a:lnB>
                  </a:tcPr>
                </a:tc>
              </a:tr>
              <a:tr h="282767">
                <a:tc>
                  <a:txBody>
                    <a:bodyPr/>
                    <a:lstStyle/>
                    <a:p>
                      <a:r>
                        <a:rPr lang="en-US" sz="1100"/>
                        <a:t>Relationship:</a:t>
                      </a:r>
                    </a:p>
                  </a:txBody>
                  <a:tcPr marL="56920" marR="56920" marT="28460" marB="28460" anchor="ctr">
                    <a:lnL>
                      <a:noFill/>
                    </a:lnL>
                    <a:lnR>
                      <a:noFill/>
                    </a:lnR>
                    <a:lnT>
                      <a:noFill/>
                    </a:lnT>
                    <a:lnB>
                      <a:noFill/>
                    </a:lnB>
                  </a:tcPr>
                </a:tc>
                <a:tc>
                  <a:txBody>
                    <a:bodyPr/>
                    <a:lstStyle/>
                    <a:p>
                      <a:r>
                        <a:rPr lang="en-US" sz="1100"/>
                        <a:t>Effect</a:t>
                      </a:r>
                    </a:p>
                  </a:txBody>
                  <a:tcPr marL="56920" marR="56920" marT="28460" marB="28460" anchor="ctr">
                    <a:lnL>
                      <a:noFill/>
                    </a:lnL>
                    <a:lnR>
                      <a:noFill/>
                    </a:lnR>
                    <a:lnT>
                      <a:noFill/>
                    </a:lnT>
                    <a:lnB>
                      <a:noFill/>
                    </a:lnB>
                  </a:tcPr>
                </a:tc>
                <a:tc>
                  <a:txBody>
                    <a:bodyPr/>
                    <a:lstStyle/>
                    <a:p>
                      <a:r>
                        <a:rPr lang="en-US" sz="1100"/>
                        <a:t>Cause</a:t>
                      </a:r>
                    </a:p>
                  </a:txBody>
                  <a:tcPr marL="56920" marR="56920" marT="28460" marB="28460" anchor="ctr">
                    <a:lnL>
                      <a:noFill/>
                    </a:lnL>
                    <a:lnR>
                      <a:noFill/>
                    </a:lnR>
                    <a:lnT>
                      <a:noFill/>
                    </a:lnT>
                    <a:lnB>
                      <a:noFill/>
                    </a:lnB>
                  </a:tcPr>
                </a:tc>
              </a:tr>
              <a:tr h="494840">
                <a:tc>
                  <a:txBody>
                    <a:bodyPr/>
                    <a:lstStyle/>
                    <a:p>
                      <a:r>
                        <a:rPr lang="en-US" sz="1100"/>
                        <a:t>Dependence:</a:t>
                      </a:r>
                    </a:p>
                  </a:txBody>
                  <a:tcPr marL="56920" marR="56920" marT="28460" marB="28460" anchor="ctr">
                    <a:lnL>
                      <a:noFill/>
                    </a:lnL>
                    <a:lnR>
                      <a:noFill/>
                    </a:lnR>
                    <a:lnT>
                      <a:noFill/>
                    </a:lnT>
                    <a:lnB>
                      <a:noFill/>
                    </a:lnB>
                  </a:tcPr>
                </a:tc>
                <a:tc>
                  <a:txBody>
                    <a:bodyPr/>
                    <a:lstStyle/>
                    <a:p>
                      <a:r>
                        <a:rPr lang="en-US" sz="1100"/>
                        <a:t>Current cannot flow without Voltage</a:t>
                      </a:r>
                    </a:p>
                  </a:txBody>
                  <a:tcPr marL="56920" marR="56920" marT="28460" marB="28460" anchor="ctr">
                    <a:lnL>
                      <a:noFill/>
                    </a:lnL>
                    <a:lnR>
                      <a:noFill/>
                    </a:lnR>
                    <a:lnT>
                      <a:noFill/>
                    </a:lnT>
                    <a:lnB>
                      <a:noFill/>
                    </a:lnB>
                  </a:tcPr>
                </a:tc>
                <a:tc>
                  <a:txBody>
                    <a:bodyPr/>
                    <a:lstStyle/>
                    <a:p>
                      <a:r>
                        <a:rPr lang="en-US" sz="1100"/>
                        <a:t>Voltage can exist without current.</a:t>
                      </a:r>
                    </a:p>
                  </a:txBody>
                  <a:tcPr marL="56920" marR="56920" marT="28460" marB="28460" anchor="ctr">
                    <a:lnL>
                      <a:noFill/>
                    </a:lnL>
                    <a:lnR>
                      <a:noFill/>
                    </a:lnR>
                    <a:lnT>
                      <a:noFill/>
                    </a:lnT>
                    <a:lnB>
                      <a:noFill/>
                    </a:lnB>
                  </a:tcPr>
                </a:tc>
              </a:tr>
              <a:tr h="706916">
                <a:tc>
                  <a:txBody>
                    <a:bodyPr/>
                    <a:lstStyle/>
                    <a:p>
                      <a:r>
                        <a:rPr lang="en-US" sz="1100"/>
                        <a:t>In series connection:</a:t>
                      </a:r>
                    </a:p>
                  </a:txBody>
                  <a:tcPr marL="56920" marR="56920" marT="28460" marB="28460" anchor="ctr">
                    <a:lnL>
                      <a:noFill/>
                    </a:lnL>
                    <a:lnR>
                      <a:noFill/>
                    </a:lnR>
                    <a:lnT>
                      <a:noFill/>
                    </a:lnT>
                    <a:lnB>
                      <a:noFill/>
                    </a:lnB>
                  </a:tcPr>
                </a:tc>
                <a:tc>
                  <a:txBody>
                    <a:bodyPr/>
                    <a:lstStyle/>
                    <a:p>
                      <a:r>
                        <a:rPr lang="en-US" sz="1100"/>
                        <a:t>Current is the same through all components connected in series.</a:t>
                      </a:r>
                    </a:p>
                  </a:txBody>
                  <a:tcPr marL="56920" marR="56920" marT="28460" marB="28460" anchor="ctr">
                    <a:lnL>
                      <a:noFill/>
                    </a:lnL>
                    <a:lnR>
                      <a:noFill/>
                    </a:lnR>
                    <a:lnT>
                      <a:noFill/>
                    </a:lnT>
                    <a:lnB>
                      <a:noFill/>
                    </a:lnB>
                  </a:tcPr>
                </a:tc>
                <a:tc>
                  <a:txBody>
                    <a:bodyPr/>
                    <a:lstStyle/>
                    <a:p>
                      <a:r>
                        <a:rPr lang="en-US" sz="1100"/>
                        <a:t>Voltage gets distributed over components connected in series.</a:t>
                      </a:r>
                    </a:p>
                  </a:txBody>
                  <a:tcPr marL="56920" marR="56920" marT="28460" marB="28460" anchor="ctr">
                    <a:lnL>
                      <a:noFill/>
                    </a:lnL>
                    <a:lnR>
                      <a:noFill/>
                    </a:lnR>
                    <a:lnT>
                      <a:noFill/>
                    </a:lnT>
                    <a:lnB>
                      <a:noFill/>
                    </a:lnB>
                  </a:tcPr>
                </a:tc>
              </a:tr>
              <a:tr h="706916">
                <a:tc>
                  <a:txBody>
                    <a:bodyPr/>
                    <a:lstStyle/>
                    <a:p>
                      <a:r>
                        <a:rPr lang="en-US" sz="1100"/>
                        <a:t>In a parallel connection:</a:t>
                      </a:r>
                    </a:p>
                  </a:txBody>
                  <a:tcPr marL="56920" marR="56920" marT="28460" marB="28460" anchor="ctr">
                    <a:lnL>
                      <a:noFill/>
                    </a:lnL>
                    <a:lnR>
                      <a:noFill/>
                    </a:lnR>
                    <a:lnT>
                      <a:noFill/>
                    </a:lnT>
                    <a:lnB>
                      <a:noFill/>
                    </a:lnB>
                  </a:tcPr>
                </a:tc>
                <a:tc>
                  <a:txBody>
                    <a:bodyPr/>
                    <a:lstStyle/>
                    <a:p>
                      <a:r>
                        <a:rPr lang="en-US" sz="1100"/>
                        <a:t>Current gets distributed over components connected in parallel.</a:t>
                      </a:r>
                    </a:p>
                  </a:txBody>
                  <a:tcPr marL="56920" marR="56920" marT="28460" marB="28460" anchor="ctr">
                    <a:lnL>
                      <a:noFill/>
                    </a:lnL>
                    <a:lnR>
                      <a:noFill/>
                    </a:lnR>
                    <a:lnT>
                      <a:noFill/>
                    </a:lnT>
                    <a:lnB>
                      <a:noFill/>
                    </a:lnB>
                  </a:tcPr>
                </a:tc>
                <a:tc>
                  <a:txBody>
                    <a:bodyPr/>
                    <a:lstStyle/>
                    <a:p>
                      <a:r>
                        <a:rPr lang="en-US" sz="1100"/>
                        <a:t>Voltages are the same across all components connected in parallel.</a:t>
                      </a:r>
                    </a:p>
                  </a:txBody>
                  <a:tcPr marL="56920" marR="56920" marT="28460" marB="28460" anchor="ctr">
                    <a:lnL>
                      <a:noFill/>
                    </a:lnL>
                    <a:lnR>
                      <a:noFill/>
                    </a:lnR>
                    <a:lnT>
                      <a:noFill/>
                    </a:lnT>
                    <a:lnB>
                      <a:noFill/>
                    </a:lnB>
                  </a:tcPr>
                </a:tc>
              </a:tr>
              <a:tr h="282767">
                <a:tc>
                  <a:txBody>
                    <a:bodyPr/>
                    <a:lstStyle/>
                    <a:p>
                      <a:r>
                        <a:rPr lang="en-US" sz="1100"/>
                        <a:t>Field created:</a:t>
                      </a:r>
                    </a:p>
                  </a:txBody>
                  <a:tcPr marL="56920" marR="56920" marT="28460" marB="28460" anchor="ctr">
                    <a:lnL>
                      <a:noFill/>
                    </a:lnL>
                    <a:lnR>
                      <a:noFill/>
                    </a:lnR>
                    <a:lnT>
                      <a:noFill/>
                    </a:lnT>
                    <a:lnB>
                      <a:noFill/>
                    </a:lnB>
                  </a:tcPr>
                </a:tc>
                <a:tc>
                  <a:txBody>
                    <a:bodyPr/>
                    <a:lstStyle/>
                    <a:p>
                      <a:r>
                        <a:rPr lang="en-US" sz="1100"/>
                        <a:t>A magnetic field</a:t>
                      </a:r>
                    </a:p>
                  </a:txBody>
                  <a:tcPr marL="56920" marR="56920" marT="28460" marB="28460" anchor="ctr">
                    <a:lnL>
                      <a:noFill/>
                    </a:lnL>
                    <a:lnR>
                      <a:noFill/>
                    </a:lnR>
                    <a:lnT>
                      <a:noFill/>
                    </a:lnT>
                    <a:lnB>
                      <a:noFill/>
                    </a:lnB>
                  </a:tcPr>
                </a:tc>
                <a:tc>
                  <a:txBody>
                    <a:bodyPr/>
                    <a:lstStyle/>
                    <a:p>
                      <a:r>
                        <a:rPr lang="en-US" sz="1100" dirty="0"/>
                        <a:t>An electrostatic field</a:t>
                      </a:r>
                    </a:p>
                  </a:txBody>
                  <a:tcPr marL="56920" marR="56920" marT="28460" marB="28460" anchor="ctr">
                    <a:lnL>
                      <a:noFill/>
                    </a:lnL>
                    <a:lnR>
                      <a:noFill/>
                    </a:lnR>
                    <a:lnT>
                      <a:noFill/>
                    </a:lnT>
                    <a:lnB>
                      <a:noFill/>
                    </a:lnB>
                  </a:tcPr>
                </a:tc>
              </a:tr>
            </a:tbl>
          </a:graphicData>
        </a:graphic>
      </p:graphicFrame>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1011462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lnSpcReduction="10000"/>
          </a:bodyPr>
          <a:lstStyle/>
          <a:p>
            <a:r>
              <a:rPr lang="en-US" dirty="0" smtClean="0"/>
              <a:t>Resistance is the opposition to the flow of electric charge.  Resistance is expressed in ohms </a:t>
            </a:r>
            <a:r>
              <a:rPr lang="el-GR" dirty="0" smtClean="0"/>
              <a:t>Ω</a:t>
            </a:r>
            <a:r>
              <a:rPr lang="en-US" dirty="0" smtClean="0"/>
              <a:t> and is the response to the collisions with the atoms in the material</a:t>
            </a:r>
          </a:p>
          <a:p>
            <a:r>
              <a:rPr lang="en-US" dirty="0" smtClean="0"/>
              <a:t>-Works like electrical friction, the higher the resistance the lower 	the current flow.  Resistance varies depending on material, thickness, length, and temperature</a:t>
            </a:r>
          </a:p>
          <a:p>
            <a:pPr marL="285750" indent="-285750">
              <a:buFontTx/>
              <a:buChar char="-"/>
            </a:pPr>
            <a:r>
              <a:rPr lang="en-US" dirty="0" smtClean="0"/>
              <a:t>Material – Good conductors have low resistance.  Poor conductors have higher resistance.  Insulators have so much resistance that current can not flow through them at all</a:t>
            </a:r>
          </a:p>
          <a:p>
            <a:pPr marL="285750" indent="-285750">
              <a:buFontTx/>
              <a:buChar char="-"/>
            </a:pPr>
            <a:r>
              <a:rPr lang="en-US" dirty="0" smtClean="0"/>
              <a:t>Thickness and Length – The shorter the wire the less resistance and the thicker the wire the less resistance</a:t>
            </a:r>
          </a:p>
          <a:p>
            <a:pPr marL="285750" indent="-285750">
              <a:buFontTx/>
              <a:buChar char="-"/>
            </a:pPr>
            <a:r>
              <a:rPr lang="en-US" dirty="0" smtClean="0"/>
              <a:t>Temperature – The resistance of metals increases as temperature increases because atoms mover faster as temperature increases and get in the way of flowing electrons</a:t>
            </a:r>
          </a:p>
          <a:p>
            <a:pPr marL="457200" lvl="1" indent="-285750">
              <a:buFontTx/>
              <a:buChar char="-"/>
            </a:pPr>
            <a:r>
              <a:rPr lang="en-US" dirty="0" smtClean="0"/>
              <a:t>If you drop a certain metals temperature resistance will drop to nearly 0 this is a superconductor .  Hardly any energy is wasted in the flow if the current but it takes so much energy to cool them that they are not practical for everyday use.</a:t>
            </a:r>
          </a:p>
          <a:p>
            <a:endParaRPr lang="en-US" dirty="0"/>
          </a:p>
        </p:txBody>
      </p:sp>
      <p:sp>
        <p:nvSpPr>
          <p:cNvPr id="3" name="Title 2"/>
          <p:cNvSpPr>
            <a:spLocks noGrp="1"/>
          </p:cNvSpPr>
          <p:nvPr>
            <p:ph type="title"/>
          </p:nvPr>
        </p:nvSpPr>
        <p:spPr/>
        <p:txBody>
          <a:bodyPr/>
          <a:lstStyle/>
          <a:p>
            <a:r>
              <a:rPr lang="en-US" dirty="0" smtClean="0"/>
              <a:t>Resistance</a:t>
            </a:r>
            <a:endParaRPr lang="en-US" dirty="0"/>
          </a:p>
        </p:txBody>
      </p:sp>
      <p:sp>
        <p:nvSpPr>
          <p:cNvPr id="4" name="Rectangle 3"/>
          <p:cNvSpPr/>
          <p:nvPr/>
        </p:nvSpPr>
        <p:spPr>
          <a:xfrm>
            <a:off x="2286000" y="-15730091"/>
            <a:ext cx="4572000" cy="1200329"/>
          </a:xfrm>
          <a:prstGeom prst="rect">
            <a:avLst/>
          </a:prstGeom>
        </p:spPr>
        <p:txBody>
          <a:bodyPr>
            <a:spAutoFit/>
          </a:bodyPr>
          <a:lstStyle/>
          <a:p>
            <a:r>
              <a:rPr lang="en-US" dirty="0"/>
              <a:t/>
            </a:r>
            <a:br>
              <a:rPr lang="en-US" dirty="0"/>
            </a:br>
            <a:r>
              <a:rPr lang="en-US" dirty="0"/>
              <a:t/>
            </a:r>
            <a:br>
              <a:rPr lang="en-US" dirty="0"/>
            </a:br>
            <a:r>
              <a:rPr lang="en-US" dirty="0"/>
              <a:t/>
            </a:r>
            <a:br>
              <a:rPr lang="en-US" dirty="0"/>
            </a:br>
            <a:endParaRPr lang="en-US" dirty="0"/>
          </a:p>
        </p:txBody>
      </p:sp>
    </p:spTree>
    <p:extLst>
      <p:ext uri="{BB962C8B-B14F-4D97-AF65-F5344CB8AC3E}">
        <p14:creationId xmlns:p14="http://schemas.microsoft.com/office/powerpoint/2010/main" val="213443874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228600" y="1600200"/>
            <a:ext cx="7680960" cy="4724400"/>
          </a:xfrm>
        </p:spPr>
        <p:txBody>
          <a:bodyPr/>
          <a:lstStyle/>
          <a:p>
            <a:r>
              <a:rPr lang="en-US" dirty="0"/>
              <a:t>Ohm's Law:</a:t>
            </a:r>
          </a:p>
          <a:p>
            <a:endParaRPr lang="en-US" dirty="0"/>
          </a:p>
          <a:p>
            <a:r>
              <a:rPr lang="en-US" dirty="0" smtClean="0"/>
              <a:t>Amperes (A) = volts (V) / Ohms (</a:t>
            </a:r>
            <a:r>
              <a:rPr lang="el-GR" dirty="0" smtClean="0"/>
              <a:t>Ω</a:t>
            </a:r>
            <a:r>
              <a:rPr lang="en-US" dirty="0" smtClean="0"/>
              <a:t>)</a:t>
            </a:r>
          </a:p>
          <a:p>
            <a:endParaRPr lang="en-US" dirty="0"/>
          </a:p>
          <a:p>
            <a:r>
              <a:rPr lang="en-US" dirty="0" smtClean="0"/>
              <a:t>I = V / R</a:t>
            </a:r>
            <a:endParaRPr lang="en-US" dirty="0"/>
          </a:p>
        </p:txBody>
      </p:sp>
      <p:sp>
        <p:nvSpPr>
          <p:cNvPr id="3" name="Title 2"/>
          <p:cNvSpPr>
            <a:spLocks noGrp="1"/>
          </p:cNvSpPr>
          <p:nvPr>
            <p:ph type="title"/>
          </p:nvPr>
        </p:nvSpPr>
        <p:spPr/>
        <p:txBody>
          <a:bodyPr/>
          <a:lstStyle/>
          <a:p>
            <a:r>
              <a:rPr lang="en-US" dirty="0" smtClean="0"/>
              <a:t>Ohm’s Law</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1754886"/>
            <a:ext cx="4835236" cy="472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68729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Electric Power – is the rate at which electrical energy is used to do work.  The unit is watt (W) and the symbol is the letter P</a:t>
            </a:r>
          </a:p>
          <a:p>
            <a:r>
              <a:rPr lang="en-US" dirty="0" smtClean="0"/>
              <a:t>Power = voltage x current     or     P= V x I</a:t>
            </a:r>
          </a:p>
          <a:p>
            <a:r>
              <a:rPr lang="en-US" dirty="0" smtClean="0"/>
              <a:t>Watts (W) = volts (V) x amperes (A)</a:t>
            </a:r>
            <a:endParaRPr lang="en-US" dirty="0"/>
          </a:p>
        </p:txBody>
      </p:sp>
      <p:sp>
        <p:nvSpPr>
          <p:cNvPr id="3" name="Title 2"/>
          <p:cNvSpPr>
            <a:spLocks noGrp="1"/>
          </p:cNvSpPr>
          <p:nvPr>
            <p:ph type="title"/>
          </p:nvPr>
        </p:nvSpPr>
        <p:spPr/>
        <p:txBody>
          <a:bodyPr/>
          <a:lstStyle/>
          <a:p>
            <a:r>
              <a:rPr lang="en-US" dirty="0" smtClean="0"/>
              <a:t>Electric Power</a:t>
            </a:r>
            <a:endParaRPr lang="en-US" dirty="0"/>
          </a:p>
        </p:txBody>
      </p:sp>
    </p:spTree>
    <p:extLst>
      <p:ext uri="{BB962C8B-B14F-4D97-AF65-F5344CB8AC3E}">
        <p14:creationId xmlns:p14="http://schemas.microsoft.com/office/powerpoint/2010/main" val="15226590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352426" y="1463040"/>
            <a:ext cx="7680960" cy="4724400"/>
          </a:xfrm>
          <a:prstGeom prst="rect">
            <a:avLst/>
          </a:prstGeom>
        </p:spPr>
        <p:txBody>
          <a:bodyPr/>
          <a:lstStyle/>
          <a:p>
            <a:r>
              <a:rPr lang="en-US" dirty="0" smtClean="0"/>
              <a:t>Light bulbs are categorized by watts.  The higher the wattage the brighter the bulb.  </a:t>
            </a:r>
          </a:p>
          <a:p>
            <a:r>
              <a:rPr lang="en-US" dirty="0" smtClean="0"/>
              <a:t>Higher wattage is expressed in kilowatts (kW)  1 kilowatt is equal to 1000 watts.</a:t>
            </a:r>
          </a:p>
          <a:p>
            <a:r>
              <a:rPr lang="en-US" dirty="0" smtClean="0"/>
              <a:t>You get charged by how much power you use and how long you use it</a:t>
            </a:r>
          </a:p>
          <a:p>
            <a:pPr lvl="1"/>
            <a:r>
              <a:rPr lang="en-US" dirty="0" smtClean="0"/>
              <a:t>Electrical energy = power x time</a:t>
            </a:r>
          </a:p>
          <a:p>
            <a:endParaRPr lang="en-US" dirty="0"/>
          </a:p>
        </p:txBody>
      </p:sp>
      <p:sp>
        <p:nvSpPr>
          <p:cNvPr id="3" name="Title 2"/>
          <p:cNvSpPr>
            <a:spLocks noGrp="1"/>
          </p:cNvSpPr>
          <p:nvPr>
            <p:ph type="title"/>
          </p:nvPr>
        </p:nvSpPr>
        <p:spPr/>
        <p:txBody>
          <a:bodyPr/>
          <a:lstStyle/>
          <a:p>
            <a:r>
              <a:rPr lang="en-US" dirty="0" smtClean="0"/>
              <a:t>What is a watt?</a:t>
            </a:r>
            <a:endParaRPr lang="en-US" dirty="0"/>
          </a:p>
        </p:txBody>
      </p:sp>
    </p:spTree>
    <p:extLst>
      <p:ext uri="{BB962C8B-B14F-4D97-AF65-F5344CB8AC3E}">
        <p14:creationId xmlns:p14="http://schemas.microsoft.com/office/powerpoint/2010/main" val="793095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Remember: Atoms are made of protons, electrons, and neutrons</a:t>
            </a:r>
          </a:p>
          <a:p>
            <a:r>
              <a:rPr lang="en-US" dirty="0"/>
              <a:t>	</a:t>
            </a:r>
            <a:r>
              <a:rPr lang="en-US" dirty="0" smtClean="0"/>
              <a:t>Protons have a positive charge </a:t>
            </a:r>
          </a:p>
          <a:p>
            <a:r>
              <a:rPr lang="en-US" dirty="0"/>
              <a:t>	</a:t>
            </a:r>
            <a:r>
              <a:rPr lang="en-US" dirty="0" smtClean="0"/>
              <a:t>Electrons have a negative charge</a:t>
            </a:r>
          </a:p>
          <a:p>
            <a:r>
              <a:rPr lang="en-US" dirty="0"/>
              <a:t>	</a:t>
            </a:r>
            <a:r>
              <a:rPr lang="en-US" dirty="0" smtClean="0"/>
              <a:t>Neutrons have no charge</a:t>
            </a:r>
          </a:p>
          <a:p>
            <a:r>
              <a:rPr lang="en-US" dirty="0" smtClean="0"/>
              <a:t>Protons and neutrons are found in the nucleus whereas electrons are found outside </a:t>
            </a:r>
            <a:r>
              <a:rPr lang="en-US" smtClean="0"/>
              <a:t>the nucleus </a:t>
            </a:r>
            <a:endParaRPr lang="en-US" dirty="0"/>
          </a:p>
        </p:txBody>
      </p:sp>
      <p:sp>
        <p:nvSpPr>
          <p:cNvPr id="3" name="Title 2"/>
          <p:cNvSpPr>
            <a:spLocks noGrp="1"/>
          </p:cNvSpPr>
          <p:nvPr>
            <p:ph type="title"/>
          </p:nvPr>
        </p:nvSpPr>
        <p:spPr/>
        <p:txBody>
          <a:bodyPr/>
          <a:lstStyle/>
          <a:p>
            <a:r>
              <a:rPr lang="en-US" dirty="0" smtClean="0"/>
              <a:t>Atoms and Charge		</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1018" y="3581401"/>
            <a:ext cx="32766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5707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Section 4 – Electric currents</a:t>
            </a:r>
            <a:endParaRPr lang="en-US" dirty="0"/>
          </a:p>
        </p:txBody>
      </p:sp>
      <p:sp>
        <p:nvSpPr>
          <p:cNvPr id="2" name="Content Placeholder 1"/>
          <p:cNvSpPr>
            <a:spLocks noGrp="1"/>
          </p:cNvSpPr>
          <p:nvPr>
            <p:ph idx="4294967295"/>
          </p:nvPr>
        </p:nvSpPr>
        <p:spPr>
          <a:xfrm>
            <a:off x="457200" y="1600200"/>
            <a:ext cx="8229600" cy="4525963"/>
          </a:xfrm>
          <a:prstGeom prst="rect">
            <a:avLst/>
          </a:prstGeom>
        </p:spPr>
        <p:txBody>
          <a:bodyPr/>
          <a:lstStyle/>
          <a:p>
            <a:r>
              <a:rPr lang="en-US" dirty="0" smtClean="0"/>
              <a:t>Terms to Learn</a:t>
            </a:r>
          </a:p>
          <a:p>
            <a:pPr lvl="1"/>
            <a:r>
              <a:rPr lang="en-US" dirty="0" smtClean="0"/>
              <a:t>Circuit</a:t>
            </a:r>
          </a:p>
          <a:p>
            <a:pPr lvl="1"/>
            <a:r>
              <a:rPr lang="en-US" dirty="0" smtClean="0"/>
              <a:t>Load</a:t>
            </a:r>
          </a:p>
          <a:p>
            <a:pPr lvl="1"/>
            <a:r>
              <a:rPr lang="en-US" dirty="0" smtClean="0"/>
              <a:t>Series Circuit</a:t>
            </a:r>
          </a:p>
          <a:p>
            <a:pPr lvl="1"/>
            <a:r>
              <a:rPr lang="en-US" dirty="0" smtClean="0"/>
              <a:t>Parallel Circuit</a:t>
            </a:r>
            <a:endParaRPr lang="en-US" dirty="0"/>
          </a:p>
        </p:txBody>
      </p:sp>
    </p:spTree>
    <p:extLst>
      <p:ext uri="{BB962C8B-B14F-4D97-AF65-F5344CB8AC3E}">
        <p14:creationId xmlns:p14="http://schemas.microsoft.com/office/powerpoint/2010/main" val="1110621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Electric charges need a path to follow and this is called a circuit</a:t>
            </a:r>
          </a:p>
          <a:p>
            <a:r>
              <a:rPr lang="en-US" dirty="0" smtClean="0"/>
              <a:t>A circuit is a complete, closed path through which electric charges flow</a:t>
            </a:r>
          </a:p>
          <a:p>
            <a:r>
              <a:rPr lang="en-US" dirty="0" smtClean="0"/>
              <a:t>Parts of a circuit</a:t>
            </a:r>
          </a:p>
          <a:p>
            <a:r>
              <a:rPr lang="en-US" dirty="0"/>
              <a:t>	</a:t>
            </a:r>
            <a:r>
              <a:rPr lang="en-US" dirty="0" smtClean="0"/>
              <a:t>Energy source, a load, and wires to connect the other parts 	together</a:t>
            </a:r>
          </a:p>
          <a:p>
            <a:r>
              <a:rPr lang="en-US" dirty="0"/>
              <a:t>	</a:t>
            </a:r>
            <a:r>
              <a:rPr lang="en-US" dirty="0" smtClean="0"/>
              <a:t>Load – a device that uses electrical energy to do work</a:t>
            </a:r>
          </a:p>
          <a:p>
            <a:endParaRPr lang="en-US" dirty="0" smtClean="0"/>
          </a:p>
        </p:txBody>
      </p:sp>
      <p:sp>
        <p:nvSpPr>
          <p:cNvPr id="3" name="Title 2"/>
          <p:cNvSpPr>
            <a:spLocks noGrp="1"/>
          </p:cNvSpPr>
          <p:nvPr>
            <p:ph type="title"/>
          </p:nvPr>
        </p:nvSpPr>
        <p:spPr/>
        <p:txBody>
          <a:bodyPr/>
          <a:lstStyle/>
          <a:p>
            <a:r>
              <a:rPr lang="en-US" dirty="0" smtClean="0"/>
              <a:t>Circuits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886200"/>
            <a:ext cx="39624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24279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Sometimes a circuit includes a switch which can open and close the circuit</a:t>
            </a:r>
          </a:p>
          <a:p>
            <a:r>
              <a:rPr lang="en-US" dirty="0"/>
              <a:t>	</a:t>
            </a:r>
            <a:r>
              <a:rPr lang="en-US" dirty="0" smtClean="0"/>
              <a:t>Switches are usually made of conducting material so when they are 	open the conducting material does not touch and the circuit is not 	complete.  When the switch is closed the material touches 	completing the circuit.</a:t>
            </a:r>
            <a:endParaRPr lang="en-US" dirty="0"/>
          </a:p>
        </p:txBody>
      </p:sp>
      <p:sp>
        <p:nvSpPr>
          <p:cNvPr id="3" name="Title 2"/>
          <p:cNvSpPr>
            <a:spLocks noGrp="1"/>
          </p:cNvSpPr>
          <p:nvPr>
            <p:ph type="title"/>
          </p:nvPr>
        </p:nvSpPr>
        <p:spPr/>
        <p:txBody>
          <a:bodyPr/>
          <a:lstStyle/>
          <a:p>
            <a:r>
              <a:rPr lang="en-US" dirty="0" smtClean="0"/>
              <a:t>Opening and closing a circuit</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800" y="2852561"/>
            <a:ext cx="3886200" cy="3910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8525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Most circuits contain more than one load and may include several rooms worth of loads</a:t>
            </a:r>
          </a:p>
          <a:p>
            <a:r>
              <a:rPr lang="en-US" dirty="0" smtClean="0"/>
              <a:t>Two types: Series – circuit where all parts are connected in a single loop</a:t>
            </a:r>
          </a:p>
          <a:p>
            <a:r>
              <a:rPr lang="en-US" dirty="0" smtClean="0"/>
              <a:t>Parallel – a circuit where different loads are located on different branches</a:t>
            </a:r>
            <a:endParaRPr lang="en-US" dirty="0"/>
          </a:p>
        </p:txBody>
      </p:sp>
      <p:sp>
        <p:nvSpPr>
          <p:cNvPr id="3" name="Title 2"/>
          <p:cNvSpPr>
            <a:spLocks noGrp="1"/>
          </p:cNvSpPr>
          <p:nvPr>
            <p:ph type="title"/>
          </p:nvPr>
        </p:nvSpPr>
        <p:spPr/>
        <p:txBody>
          <a:bodyPr/>
          <a:lstStyle/>
          <a:p>
            <a:r>
              <a:rPr lang="en-US" dirty="0" smtClean="0"/>
              <a:t>Types of Circuits</a:t>
            </a:r>
            <a:endParaRPr lang="en-US" dirty="0"/>
          </a:p>
        </p:txBody>
      </p:sp>
    </p:spTree>
    <p:extLst>
      <p:ext uri="{BB962C8B-B14F-4D97-AF65-F5344CB8AC3E}">
        <p14:creationId xmlns:p14="http://schemas.microsoft.com/office/powerpoint/2010/main" val="2739695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3914774" cy="4724400"/>
          </a:xfrm>
        </p:spPr>
        <p:txBody>
          <a:bodyPr/>
          <a:lstStyle/>
          <a:p>
            <a:r>
              <a:rPr lang="en-US" dirty="0" smtClean="0"/>
              <a:t>All the loads in a series circuit share the same current and therefore share the same power.  If you added more loads there would be more resistance and the power to each load would decrease.</a:t>
            </a:r>
          </a:p>
          <a:p>
            <a:endParaRPr lang="en-US" dirty="0"/>
          </a:p>
          <a:p>
            <a:r>
              <a:rPr lang="en-US" dirty="0" smtClean="0"/>
              <a:t>Uses – For charges to flow all the loads must be turned on and working.  If one load is not working then none will work.</a:t>
            </a:r>
          </a:p>
          <a:p>
            <a:r>
              <a:rPr lang="en-US" dirty="0" smtClean="0"/>
              <a:t>Useful in bank alarms, street lights</a:t>
            </a:r>
            <a:endParaRPr lang="en-US" dirty="0"/>
          </a:p>
        </p:txBody>
      </p:sp>
      <p:sp>
        <p:nvSpPr>
          <p:cNvPr id="3" name="Title 2"/>
          <p:cNvSpPr>
            <a:spLocks noGrp="1"/>
          </p:cNvSpPr>
          <p:nvPr>
            <p:ph type="title"/>
          </p:nvPr>
        </p:nvSpPr>
        <p:spPr/>
        <p:txBody>
          <a:bodyPr/>
          <a:lstStyle/>
          <a:p>
            <a:r>
              <a:rPr lang="en-US" dirty="0" smtClean="0"/>
              <a:t>Series Circuit</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2317122"/>
            <a:ext cx="4759036" cy="45131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978329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352426" y="1463040"/>
            <a:ext cx="4752974" cy="4724400"/>
          </a:xfrm>
        </p:spPr>
        <p:txBody>
          <a:bodyPr/>
          <a:lstStyle/>
          <a:p>
            <a:r>
              <a:rPr lang="en-US" dirty="0" smtClean="0"/>
              <a:t>If you had a series in your house then to turn on a light in the bedroom you would need every light in the house on.  In a parallel circuit different loads are on different circuits so they travel through more than one path.</a:t>
            </a:r>
          </a:p>
          <a:p>
            <a:r>
              <a:rPr lang="en-US" dirty="0" smtClean="0"/>
              <a:t>Each load carries a different current but has the same voltage so no matter how many lights are attached they all shine a full brightness.  You can plug in something that requires a higher voltage to the same plug as something that requires a lower voltage.  </a:t>
            </a:r>
          </a:p>
          <a:p>
            <a:r>
              <a:rPr lang="en-US" dirty="0" smtClean="0"/>
              <a:t>Uses – Since one circuits does not have any effect on another if one is broken then the others still work.  So if a light bulb goes out then your TV will still work.</a:t>
            </a:r>
            <a:endParaRPr lang="en-US" dirty="0"/>
          </a:p>
        </p:txBody>
      </p:sp>
      <p:sp>
        <p:nvSpPr>
          <p:cNvPr id="3" name="Title 2"/>
          <p:cNvSpPr>
            <a:spLocks noGrp="1"/>
          </p:cNvSpPr>
          <p:nvPr>
            <p:ph type="title"/>
          </p:nvPr>
        </p:nvSpPr>
        <p:spPr/>
        <p:txBody>
          <a:bodyPr/>
          <a:lstStyle/>
          <a:p>
            <a:r>
              <a:rPr lang="en-US" dirty="0" smtClean="0"/>
              <a:t>Parallel Circuits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9507" y="1600200"/>
            <a:ext cx="4029075"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12642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Charge is a physical property which exerts a push or a pull on another charged object</a:t>
            </a:r>
          </a:p>
          <a:p>
            <a:r>
              <a:rPr lang="en-US" dirty="0"/>
              <a:t>	</a:t>
            </a:r>
            <a:r>
              <a:rPr lang="en-US" dirty="0" smtClean="0"/>
              <a:t>Positive or negative charge</a:t>
            </a:r>
          </a:p>
          <a:p>
            <a:r>
              <a:rPr lang="en-US" dirty="0" smtClean="0"/>
              <a:t>Law of electric charge – like charges repel and opposite charges attract</a:t>
            </a:r>
          </a:p>
          <a:p>
            <a:r>
              <a:rPr lang="en-US" dirty="0" smtClean="0"/>
              <a:t>Electrons are attracted to protons which is what holds the nucleus together</a:t>
            </a:r>
            <a:endParaRPr lang="en-US" dirty="0"/>
          </a:p>
        </p:txBody>
      </p:sp>
      <p:sp>
        <p:nvSpPr>
          <p:cNvPr id="3" name="Title 2"/>
          <p:cNvSpPr>
            <a:spLocks noGrp="1"/>
          </p:cNvSpPr>
          <p:nvPr>
            <p:ph type="title"/>
          </p:nvPr>
        </p:nvSpPr>
        <p:spPr/>
        <p:txBody>
          <a:bodyPr/>
          <a:lstStyle/>
          <a:p>
            <a:r>
              <a:rPr lang="en-US" dirty="0" smtClean="0"/>
              <a:t>Charges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038600"/>
            <a:ext cx="6705600" cy="2570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378429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Electric Force is the force between charged objects</a:t>
            </a:r>
          </a:p>
          <a:p>
            <a:pPr marL="285750" indent="-285750">
              <a:buFontTx/>
              <a:buChar char="-"/>
            </a:pPr>
            <a:r>
              <a:rPr lang="en-US" dirty="0" smtClean="0"/>
              <a:t>How strong the force is depends on two things</a:t>
            </a:r>
            <a:endParaRPr lang="en-US" dirty="0"/>
          </a:p>
          <a:p>
            <a:pPr marL="457200" lvl="1" indent="-285750">
              <a:buFontTx/>
              <a:buChar char="-"/>
            </a:pPr>
            <a:r>
              <a:rPr lang="en-US" dirty="0" smtClean="0"/>
              <a:t>The size of the charges </a:t>
            </a:r>
          </a:p>
          <a:p>
            <a:pPr marL="630238" lvl="2" indent="-285750">
              <a:buFontTx/>
              <a:buChar char="-"/>
            </a:pPr>
            <a:r>
              <a:rPr lang="en-US" dirty="0" smtClean="0"/>
              <a:t> The greater the charges the electric force</a:t>
            </a:r>
          </a:p>
          <a:p>
            <a:pPr marL="457200" lvl="1" indent="-285750">
              <a:buFontTx/>
              <a:buChar char="-"/>
            </a:pPr>
            <a:r>
              <a:rPr lang="en-US" dirty="0" smtClean="0"/>
              <a:t>The distance between the charges</a:t>
            </a:r>
          </a:p>
          <a:p>
            <a:pPr marL="630238" lvl="2" indent="-285750">
              <a:buFontTx/>
              <a:buChar char="-"/>
            </a:pPr>
            <a:r>
              <a:rPr lang="en-US" dirty="0" smtClean="0"/>
              <a:t>  the closer the charges are the greater the electric force</a:t>
            </a:r>
          </a:p>
          <a:p>
            <a:pPr marL="457200" lvl="1" indent="-285750">
              <a:buFontTx/>
              <a:buChar char="-"/>
            </a:pPr>
            <a:endParaRPr lang="en-US" dirty="0"/>
          </a:p>
          <a:p>
            <a:pPr marL="457200" lvl="1" indent="-285750">
              <a:buFontTx/>
              <a:buChar char="-"/>
            </a:pPr>
            <a:r>
              <a:rPr lang="en-US" dirty="0" smtClean="0"/>
              <a:t>Electric field – a region around a charged particle that can exert a force on another charged particle</a:t>
            </a:r>
          </a:p>
          <a:p>
            <a:pPr marL="457200" lvl="1" indent="-285750">
              <a:buFontTx/>
              <a:buChar char="-"/>
            </a:pPr>
            <a:r>
              <a:rPr lang="en-US" dirty="0" smtClean="0"/>
              <a:t>If a charged particle is in the field of another charged particle the first particle will be repelled or attracted by the electric force exerted  on it</a:t>
            </a:r>
          </a:p>
          <a:p>
            <a:pPr marL="457200" lvl="1" indent="-285750">
              <a:buFontTx/>
              <a:buChar char="-"/>
            </a:pPr>
            <a:endParaRPr lang="en-US" dirty="0" smtClean="0"/>
          </a:p>
          <a:p>
            <a:pPr lvl="3" indent="0">
              <a:buNone/>
            </a:pPr>
            <a:endParaRPr lang="en-US" dirty="0" smtClean="0"/>
          </a:p>
          <a:p>
            <a:pPr marL="630238" lvl="2" indent="-285750">
              <a:buFontTx/>
              <a:buChar char="-"/>
            </a:pPr>
            <a:endParaRPr lang="en-US" dirty="0" smtClean="0"/>
          </a:p>
          <a:p>
            <a:pPr marL="457200" lvl="1" indent="-285750">
              <a:buFontTx/>
              <a:buChar char="-"/>
            </a:pPr>
            <a:endParaRPr lang="en-US" dirty="0" smtClean="0"/>
          </a:p>
        </p:txBody>
      </p:sp>
      <p:sp>
        <p:nvSpPr>
          <p:cNvPr id="3" name="Title 2"/>
          <p:cNvSpPr>
            <a:spLocks noGrp="1"/>
          </p:cNvSpPr>
          <p:nvPr>
            <p:ph type="title"/>
          </p:nvPr>
        </p:nvSpPr>
        <p:spPr/>
        <p:txBody>
          <a:bodyPr/>
          <a:lstStyle/>
          <a:p>
            <a:r>
              <a:rPr lang="en-US" dirty="0" smtClean="0"/>
              <a:t>Electric Force</a:t>
            </a:r>
            <a:endParaRPr lang="en-US" dirty="0"/>
          </a:p>
        </p:txBody>
      </p:sp>
    </p:spTree>
    <p:extLst>
      <p:ext uri="{BB962C8B-B14F-4D97-AF65-F5344CB8AC3E}">
        <p14:creationId xmlns:p14="http://schemas.microsoft.com/office/powerpoint/2010/main" val="12911662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lnSpcReduction="10000"/>
          </a:bodyPr>
          <a:lstStyle/>
          <a:p>
            <a:r>
              <a:rPr lang="en-US" dirty="0" smtClean="0"/>
              <a:t>Most atoms are neutral because the protons equal the number of electrons.</a:t>
            </a:r>
          </a:p>
          <a:p>
            <a:r>
              <a:rPr lang="en-US" dirty="0" smtClean="0"/>
              <a:t>To charge an object you must change the number of electrons </a:t>
            </a:r>
          </a:p>
          <a:p>
            <a:r>
              <a:rPr lang="en-US" dirty="0"/>
              <a:t>	</a:t>
            </a:r>
            <a:r>
              <a:rPr lang="en-US" dirty="0" smtClean="0"/>
              <a:t>If the atom loses an electron it becomes positively charged</a:t>
            </a:r>
          </a:p>
          <a:p>
            <a:r>
              <a:rPr lang="en-US" dirty="0"/>
              <a:t>	</a:t>
            </a:r>
            <a:r>
              <a:rPr lang="en-US" dirty="0" smtClean="0"/>
              <a:t>If an atom gains electrons it becomes negatively charged</a:t>
            </a:r>
          </a:p>
          <a:p>
            <a:endParaRPr lang="en-US" dirty="0"/>
          </a:p>
          <a:p>
            <a:r>
              <a:rPr lang="en-US" dirty="0" smtClean="0"/>
              <a:t>Three ways for an object to become charged</a:t>
            </a:r>
          </a:p>
          <a:p>
            <a:r>
              <a:rPr lang="en-US" dirty="0"/>
              <a:t>	</a:t>
            </a:r>
            <a:r>
              <a:rPr lang="en-US" dirty="0" smtClean="0"/>
              <a:t>1. Friction</a:t>
            </a:r>
          </a:p>
          <a:p>
            <a:r>
              <a:rPr lang="en-US" dirty="0"/>
              <a:t>	</a:t>
            </a:r>
            <a:r>
              <a:rPr lang="en-US" dirty="0" smtClean="0"/>
              <a:t>2. Conduction</a:t>
            </a:r>
          </a:p>
          <a:p>
            <a:r>
              <a:rPr lang="en-US" dirty="0"/>
              <a:t>	</a:t>
            </a:r>
            <a:r>
              <a:rPr lang="en-US" dirty="0" smtClean="0"/>
              <a:t>3. Induction</a:t>
            </a:r>
          </a:p>
          <a:p>
            <a:r>
              <a:rPr lang="en-US" dirty="0" smtClean="0"/>
              <a:t>An electroscope can measure charge</a:t>
            </a:r>
          </a:p>
          <a:p>
            <a:r>
              <a:rPr lang="en-US" dirty="0" smtClean="0"/>
              <a:t>When an object is charged by any method charges are neither created nor destroyed</a:t>
            </a:r>
            <a:endParaRPr lang="en-US" dirty="0"/>
          </a:p>
        </p:txBody>
      </p:sp>
      <p:sp>
        <p:nvSpPr>
          <p:cNvPr id="3" name="Title 2"/>
          <p:cNvSpPr>
            <a:spLocks noGrp="1"/>
          </p:cNvSpPr>
          <p:nvPr>
            <p:ph type="title"/>
          </p:nvPr>
        </p:nvSpPr>
        <p:spPr/>
        <p:txBody>
          <a:bodyPr/>
          <a:lstStyle/>
          <a:p>
            <a:r>
              <a:rPr lang="en-US" dirty="0" smtClean="0"/>
              <a:t>Charge it</a:t>
            </a:r>
            <a:endParaRPr lang="en-US" dirty="0"/>
          </a:p>
        </p:txBody>
      </p:sp>
    </p:spTree>
    <p:extLst>
      <p:ext uri="{BB962C8B-B14F-4D97-AF65-F5344CB8AC3E}">
        <p14:creationId xmlns:p14="http://schemas.microsoft.com/office/powerpoint/2010/main" val="31294158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Rubbing two electrons together causes electrons to be transferred from one object to the next.  The one that gains electrons becomes negatively charged.  The ones that loses electrons becomes positively charged</a:t>
            </a:r>
            <a:endParaRPr lang="en-US" dirty="0"/>
          </a:p>
        </p:txBody>
      </p:sp>
      <p:sp>
        <p:nvSpPr>
          <p:cNvPr id="3" name="Title 2"/>
          <p:cNvSpPr>
            <a:spLocks noGrp="1"/>
          </p:cNvSpPr>
          <p:nvPr>
            <p:ph type="title"/>
          </p:nvPr>
        </p:nvSpPr>
        <p:spPr/>
        <p:txBody>
          <a:bodyPr/>
          <a:lstStyle/>
          <a:p>
            <a:r>
              <a:rPr lang="en-US" dirty="0" smtClean="0"/>
              <a:t>Friction</a:t>
            </a:r>
            <a:endParaRPr lang="en-U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2543175"/>
            <a:ext cx="5810250" cy="431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07064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Conduction – occurs when electrons are transferred from one object to another by direct contact.  </a:t>
            </a:r>
            <a:endParaRPr lang="en-US" dirty="0"/>
          </a:p>
        </p:txBody>
      </p:sp>
      <p:sp>
        <p:nvSpPr>
          <p:cNvPr id="3" name="Title 2"/>
          <p:cNvSpPr>
            <a:spLocks noGrp="1"/>
          </p:cNvSpPr>
          <p:nvPr>
            <p:ph type="title"/>
          </p:nvPr>
        </p:nvSpPr>
        <p:spPr/>
        <p:txBody>
          <a:bodyPr/>
          <a:lstStyle/>
          <a:p>
            <a:r>
              <a:rPr lang="en-US" dirty="0" smtClean="0"/>
              <a:t>Conduction</a:t>
            </a:r>
            <a:endParaRPr 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909" y="2362200"/>
            <a:ext cx="8102600"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4377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smtClean="0"/>
              <a:t>Induction – occurs when charges in an uncharged object are rearranged without direct contact with a charged object.  </a:t>
            </a:r>
            <a:endParaRPr lang="en-US" dirty="0"/>
          </a:p>
        </p:txBody>
      </p:sp>
      <p:sp>
        <p:nvSpPr>
          <p:cNvPr id="3" name="Title 2"/>
          <p:cNvSpPr>
            <a:spLocks noGrp="1"/>
          </p:cNvSpPr>
          <p:nvPr>
            <p:ph type="title"/>
          </p:nvPr>
        </p:nvSpPr>
        <p:spPr/>
        <p:txBody>
          <a:bodyPr/>
          <a:lstStyle/>
          <a:p>
            <a:r>
              <a:rPr lang="en-US" dirty="0" smtClean="0"/>
              <a:t>Induction</a:t>
            </a:r>
            <a:endParaRPr lang="en-US"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675" y="2200275"/>
            <a:ext cx="3743325"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333076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ylar">
  <a:themeElements>
    <a:clrScheme name="Mylar">
      <a:dk1>
        <a:srgbClr val="000000"/>
      </a:dk1>
      <a:lt1>
        <a:srgbClr val="FFFFFF"/>
      </a:lt1>
      <a:dk2>
        <a:srgbClr val="656162"/>
      </a:dk2>
      <a:lt2>
        <a:srgbClr val="E0DACC"/>
      </a:lt2>
      <a:accent1>
        <a:srgbClr val="4A5A7A"/>
      </a:accent1>
      <a:accent2>
        <a:srgbClr val="F7BD40"/>
      </a:accent2>
      <a:accent3>
        <a:srgbClr val="975C00"/>
      </a:accent3>
      <a:accent4>
        <a:srgbClr val="754D41"/>
      </a:accent4>
      <a:accent5>
        <a:srgbClr val="838995"/>
      </a:accent5>
      <a:accent6>
        <a:srgbClr val="687B66"/>
      </a:accent6>
      <a:hlink>
        <a:srgbClr val="B5740B"/>
      </a:hlink>
      <a:folHlink>
        <a:srgbClr val="7483A0"/>
      </a:folHlink>
    </a:clrScheme>
    <a:fontScheme name="Mylar">
      <a:maj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맑은 고딕"/>
        <a:font script="Hans" typeface="华文楷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ylar">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effectStyle>
        <a:effectStyle>
          <a:effectLst>
            <a:innerShdw blurRad="50800" dist="25400" dir="13500000">
              <a:srgbClr val="000000">
                <a:alpha val="75000"/>
              </a:srgbClr>
            </a:innerShdw>
            <a:outerShdw blurRad="50800" dist="25400" dir="5400000" rotWithShape="0">
              <a:srgbClr val="000000">
                <a:alpha val="50000"/>
              </a:srgbClr>
            </a:outerShdw>
          </a:effectLst>
          <a:scene3d>
            <a:camera prst="orthographicFront">
              <a:rot lat="0" lon="0" rev="0"/>
            </a:camera>
            <a:lightRig rig="threePt" dir="tl"/>
          </a:scene3d>
          <a:sp3d prstMaterial="dkEdge">
            <a:bevelT w="25400" h="508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tint val="100000"/>
                <a:shade val="30000"/>
                <a:alpha val="100000"/>
                <a:satMod val="255000"/>
                <a:lumMod val="100000"/>
              </a:schemeClr>
            </a:gs>
          </a:gsLst>
          <a:path path="circle">
            <a:fillToRect l="50000" t="-80000" r="50000" b="180000"/>
          </a:path>
        </a:gradFill>
        <a:blipFill rotWithShape="1">
          <a:blip xmlns:r="http://schemas.openxmlformats.org/officeDocument/2006/relationships" r:embed="rId1">
            <a:duotone>
              <a:schemeClr val="phClr">
                <a:lumMod val="80000"/>
              </a:schemeClr>
              <a:schemeClr val="phClr">
                <a:tint val="50000"/>
                <a:lumMod val="1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TC101790491[[fn=Mylar]]</Template>
  <TotalTime>1302</TotalTime>
  <Words>1475</Words>
  <Application>Microsoft Office PowerPoint</Application>
  <PresentationFormat>On-screen Show (4:3)</PresentationFormat>
  <Paragraphs>204</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Mylar</vt:lpstr>
      <vt:lpstr>Introduction to Electricity  </vt:lpstr>
      <vt:lpstr>Section 1 – Electric charge and Static Electricity</vt:lpstr>
      <vt:lpstr>Atoms and Charge  </vt:lpstr>
      <vt:lpstr>Charges</vt:lpstr>
      <vt:lpstr>Electric Force</vt:lpstr>
      <vt:lpstr>Charge it</vt:lpstr>
      <vt:lpstr>Friction</vt:lpstr>
      <vt:lpstr>Conduction</vt:lpstr>
      <vt:lpstr>Induction</vt:lpstr>
      <vt:lpstr>Conservation of charge</vt:lpstr>
      <vt:lpstr>Conductors vs Insulators</vt:lpstr>
      <vt:lpstr>Static Electricity</vt:lpstr>
      <vt:lpstr>Electric Discharge</vt:lpstr>
      <vt:lpstr>Lightning</vt:lpstr>
      <vt:lpstr>Lightning Rods</vt:lpstr>
      <vt:lpstr>Section 2 – Electrical Energy</vt:lpstr>
      <vt:lpstr>Batteries</vt:lpstr>
      <vt:lpstr>Types  of  Cells</vt:lpstr>
      <vt:lpstr>Potential</vt:lpstr>
      <vt:lpstr>Producing electrical energy</vt:lpstr>
      <vt:lpstr>Section 3 – Electric Current</vt:lpstr>
      <vt:lpstr>The power you use at home</vt:lpstr>
      <vt:lpstr>AC/DC</vt:lpstr>
      <vt:lpstr>Voltage</vt:lpstr>
      <vt:lpstr>PowerPoint Presentation</vt:lpstr>
      <vt:lpstr>Resistance</vt:lpstr>
      <vt:lpstr>Ohm’s Law</vt:lpstr>
      <vt:lpstr>Electric Power</vt:lpstr>
      <vt:lpstr>What is a watt?</vt:lpstr>
      <vt:lpstr>Section 4 – Electric currents</vt:lpstr>
      <vt:lpstr>Circuits</vt:lpstr>
      <vt:lpstr>Opening and closing a circuit</vt:lpstr>
      <vt:lpstr>Types of Circuits</vt:lpstr>
      <vt:lpstr>Series Circuit</vt:lpstr>
      <vt:lpstr>Parallel Circuits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Electricity</dc:title>
  <dc:creator>Erica Beerbower</dc:creator>
  <cp:lastModifiedBy>Student</cp:lastModifiedBy>
  <cp:revision>58</cp:revision>
  <dcterms:created xsi:type="dcterms:W3CDTF">2012-02-09T20:19:53Z</dcterms:created>
  <dcterms:modified xsi:type="dcterms:W3CDTF">2013-03-01T18:16:30Z</dcterms:modified>
</cp:coreProperties>
</file>